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4" r:id="rId3"/>
    <p:sldId id="306" r:id="rId4"/>
    <p:sldId id="305" r:id="rId5"/>
    <p:sldId id="257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8" r:id="rId27"/>
    <p:sldId id="327" r:id="rId28"/>
    <p:sldId id="276" r:id="rId29"/>
    <p:sldId id="260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62" r:id="rId40"/>
    <p:sldId id="263" r:id="rId41"/>
    <p:sldId id="264" r:id="rId42"/>
    <p:sldId id="268" r:id="rId43"/>
    <p:sldId id="270" r:id="rId44"/>
    <p:sldId id="271" r:id="rId45"/>
    <p:sldId id="272" r:id="rId46"/>
    <p:sldId id="273" r:id="rId47"/>
    <p:sldId id="274" r:id="rId48"/>
    <p:sldId id="303" r:id="rId49"/>
    <p:sldId id="275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53143"/>
            <a:ext cx="7766936" cy="3397693"/>
          </a:xfrm>
        </p:spPr>
        <p:txBody>
          <a:bodyPr/>
          <a:lstStyle/>
          <a:p>
            <a:r>
              <a:rPr lang="bg-BG" sz="4000" b="1" dirty="0" smtClean="0">
                <a:latin typeface="Century Gothic" panose="020B0502020202020204" pitchFamily="34" charset="0"/>
              </a:rPr>
              <a:t>Водено от общностите местно развитие</a:t>
            </a:r>
            <a:br>
              <a:rPr lang="bg-BG" sz="4000" b="1" dirty="0" smtClean="0">
                <a:latin typeface="Century Gothic" panose="020B0502020202020204" pitchFamily="34" charset="0"/>
              </a:rPr>
            </a:br>
            <a:r>
              <a:rPr lang="bg-BG" sz="4000" b="1" dirty="0" smtClean="0">
                <a:latin typeface="Century Gothic" panose="020B0502020202020204" pitchFamily="34" charset="0"/>
              </a:rPr>
              <a:t/>
            </a:r>
            <a:br>
              <a:rPr lang="bg-BG" sz="4000" b="1" dirty="0" smtClean="0">
                <a:latin typeface="Century Gothic" panose="020B0502020202020204" pitchFamily="34" charset="0"/>
              </a:rPr>
            </a:br>
            <a:r>
              <a:rPr lang="bg-BG" sz="2800" b="1" dirty="0" smtClean="0">
                <a:latin typeface="Century Gothic" panose="020B0502020202020204" pitchFamily="34" charset="0"/>
              </a:rPr>
              <a:t>Възможности за многофондово прилагане на подхода</a:t>
            </a:r>
            <a:endParaRPr lang="bg-BG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Местна инициативна група „Елин Пелин-Горна Малина“</a:t>
            </a:r>
          </a:p>
          <a:p>
            <a:r>
              <a:rPr lang="bg-BG" dirty="0" smtClean="0"/>
              <a:t>27 ноември, 2016 г.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5174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50381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/>
              <a:t>Подмярка 4.1.2. „Инвестиции в земеделски стопанства по тематична подпрограма за развитие на малки стопанства” – </a:t>
            </a:r>
            <a:endParaRPr lang="ru-RU" b="1" u="sng" dirty="0" smtClean="0"/>
          </a:p>
          <a:p>
            <a:pPr marL="0" indent="0" algn="just">
              <a:buNone/>
            </a:pPr>
            <a:r>
              <a:rPr lang="ru-RU" b="1" u="sng" dirty="0"/>
              <a:t>Кой може да кандидатства?</a:t>
            </a:r>
          </a:p>
          <a:p>
            <a:pPr marL="0" indent="0" algn="just">
              <a:buNone/>
            </a:pPr>
            <a:r>
              <a:rPr lang="ru-RU" dirty="0"/>
              <a:t>Земеделски стопани, които имат икономически размер на стопанството от 6 000 до 7 999 евро измерен в стандартен производствен обем и производството им е в един от секторите „плодове и зеленчуци“ и „етерично-маслени и лекарствени култури“. Кандидатите трябва да са получили минимум 33 % от общия доход за преходната година от земеделски дейности.</a:t>
            </a:r>
          </a:p>
          <a:p>
            <a:pPr marL="0" indent="0" algn="just">
              <a:buNone/>
            </a:pPr>
            <a:r>
              <a:rPr lang="ru-RU" dirty="0"/>
              <a:t>Не се подпомагат бенефициенти одобрени по мярка 112 Създаване на млади фермери от ПРСР 2007-2013 г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u="sng" dirty="0"/>
              <a:t>Допустими дейности и разходи</a:t>
            </a:r>
            <a:r>
              <a:rPr lang="ru-RU" b="1" u="sng" dirty="0" smtClean="0"/>
              <a:t>:</a:t>
            </a:r>
          </a:p>
          <a:p>
            <a:pPr marL="0" indent="0" algn="just">
              <a:buNone/>
            </a:pPr>
            <a:r>
              <a:rPr lang="ru-RU" dirty="0"/>
              <a:t>По тази операция се подпомагат материални и нематериални дълготрайни инвестиции, които водят до подобряване на икономическата устойчивост и резултати на </a:t>
            </a:r>
            <a:r>
              <a:rPr lang="ru-RU" dirty="0" smtClean="0"/>
              <a:t>стопанството.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03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5038166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Инвестиции за модернизация или увеличаване на физическия капитал с оглед намаляване на преките разходи за производство, повишаване на производителността на труда и качеството или разширяване на производството;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Инвестиции </a:t>
            </a:r>
            <a:r>
              <a:rPr lang="ru-RU" dirty="0"/>
              <a:t>за подобряване на пред-пазарната подготовка или съхранение на продукцията (като оборудване за оборудване за почистване, сортиране, пакетиране на продукцията и сгради за специализирано съхранение и обработка, осигуряване на вентилация, изолация и охлаждане);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Инвестиции </a:t>
            </a:r>
            <a:r>
              <a:rPr lang="ru-RU" dirty="0"/>
              <a:t>за създаване и/или презасаждане на трайни насаждения, десертни лозя, медоносни дървесни видове за производство на мед и бързорастящи храсти и дървесни видове за производство на биоенергия;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Инвестиции </a:t>
            </a:r>
            <a:r>
              <a:rPr lang="ru-RU" dirty="0"/>
              <a:t>за намаляване на потреблението на енергия;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Инвестиции </a:t>
            </a:r>
            <a:r>
              <a:rPr lang="ru-RU" dirty="0"/>
              <a:t>за производство на биоенергия за нуждите на земеделските стопанства;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Инвестиции </a:t>
            </a:r>
            <a:r>
              <a:rPr lang="ru-RU" dirty="0"/>
              <a:t>в машини, оборудване и съоръжения за опазване на околната среда;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Инвестиции </a:t>
            </a:r>
            <a:r>
              <a:rPr lang="ru-RU" dirty="0"/>
              <a:t>за постигане съответствие с нововъведени стандарти на Общността приложими за съответните стопанства.</a:t>
            </a:r>
          </a:p>
        </p:txBody>
      </p:sp>
    </p:spTree>
    <p:extLst>
      <p:ext uri="{BB962C8B-B14F-4D97-AF65-F5344CB8AC3E}">
        <p14:creationId xmlns:p14="http://schemas.microsoft.com/office/powerpoint/2010/main" val="128361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50381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u="sng" dirty="0"/>
              <a:t>Финансови условия:</a:t>
            </a:r>
          </a:p>
          <a:p>
            <a:pPr marL="0" indent="0" algn="just">
              <a:buNone/>
            </a:pPr>
            <a:r>
              <a:rPr lang="ru-RU" dirty="0"/>
              <a:t>Финансовата помощ е в размер до 60% от общия размер на допустимите за финансово подпомагане разходи.</a:t>
            </a:r>
          </a:p>
          <a:p>
            <a:pPr marL="0" indent="0" algn="just">
              <a:buNone/>
            </a:pPr>
            <a:r>
              <a:rPr lang="ru-RU" dirty="0"/>
              <a:t>Максималното комбинирано подпомагане не може да надхвърля 80% в следните случаи: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dirty="0" smtClean="0"/>
              <a:t>За </a:t>
            </a:r>
            <a:r>
              <a:rPr lang="ru-RU" dirty="0"/>
              <a:t>проекти представени от млади селскостопански производители - 10 %;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dirty="0" smtClean="0"/>
              <a:t>За </a:t>
            </a:r>
            <a:r>
              <a:rPr lang="ru-RU" dirty="0"/>
              <a:t>колективни инвестиции или интегрирани проекти, които включват подпомагане в рамките на повече от една мярка – 10 %;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dirty="0" smtClean="0"/>
              <a:t>За </a:t>
            </a:r>
            <a:r>
              <a:rPr lang="ru-RU" dirty="0"/>
              <a:t>проекти с инвестиции в райони с природни и други специфични ограничения съгласно член 33 - 10 %;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dirty="0" smtClean="0"/>
              <a:t>За </a:t>
            </a:r>
            <a:r>
              <a:rPr lang="ru-RU" dirty="0"/>
              <a:t>проекти с дейности, подпомагани по линия на Европейското партньорство за иновации (ЕПИ) за селскостопанска </a:t>
            </a:r>
            <a:r>
              <a:rPr lang="ru-RU" dirty="0" smtClean="0"/>
              <a:t>производителност – </a:t>
            </a:r>
            <a:r>
              <a:rPr lang="ru-RU" dirty="0"/>
              <a:t>10 %; За проекти с инвестиции за изпълнение на дейности по член 28 и член 29 – 15 %.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dirty="0" smtClean="0"/>
              <a:t>Проекти</a:t>
            </a:r>
            <a:r>
              <a:rPr lang="ru-RU" dirty="0"/>
              <a:t>, интегриращи хоризонталните приоритети за иновации, опазване и възстановяване на околната среда, включително биологично производство, икономия на ресурси и адаптация към климатичните промени – 10 %.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dirty="0"/>
              <a:t>Максималното комбинирано подпомагане за проекти за колективни инвестиции и интегрирани проекти е не повече от 90% от общия размер на допустимите за финансово подпомагане разходи.</a:t>
            </a:r>
          </a:p>
          <a:p>
            <a:pPr marL="0" indent="0" algn="just">
              <a:buNone/>
            </a:pPr>
            <a:r>
              <a:rPr lang="ru-RU" dirty="0"/>
              <a:t>Минималният размер на допустимите разходи за едно проектно предложение е 1250 евро.</a:t>
            </a:r>
          </a:p>
          <a:p>
            <a:pPr marL="0" indent="0" algn="just">
              <a:buNone/>
            </a:pPr>
            <a:r>
              <a:rPr lang="ru-RU" dirty="0"/>
              <a:t>Максималният размер на допустимите разходи за едно проектно предложение е 25 000 евро,</a:t>
            </a:r>
          </a:p>
        </p:txBody>
      </p:sp>
    </p:spTree>
    <p:extLst>
      <p:ext uri="{BB962C8B-B14F-4D97-AF65-F5344CB8AC3E}">
        <p14:creationId xmlns:p14="http://schemas.microsoft.com/office/powerpoint/2010/main" val="1354019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50381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u="sng" dirty="0"/>
              <a:t>Подмярка 4.2 „Инвестиции в преработка/ маркетинг на селскостопански продукти</a:t>
            </a:r>
            <a:r>
              <a:rPr lang="ru-RU" b="1" u="sng" dirty="0" smtClean="0"/>
              <a:t>“</a:t>
            </a:r>
          </a:p>
          <a:p>
            <a:pPr marL="0" indent="0" algn="just">
              <a:buNone/>
            </a:pPr>
            <a:r>
              <a:rPr lang="ru-RU" b="1" u="sng" dirty="0"/>
              <a:t>Цел на подмярката: </a:t>
            </a:r>
            <a:r>
              <a:rPr lang="ru-RU" dirty="0" smtClean="0"/>
              <a:t>подобряване </a:t>
            </a:r>
            <a:r>
              <a:rPr lang="ru-RU" dirty="0"/>
              <a:t>на цялостната дейност, икономическата ефективност и конкурентоспособността на предприятия от хранително-преработвателната промишленост чрез: 1. по-добро използване на факторите за производство; 2. въвеждане на нови продукти, процеси и технологии, включително къси вериги на доставка; 3. подобряване на качеството и безопасността на храните и тяхната проследяемост; 4. постигане на съответствие със стандартите на Европейския съюз (ЕС); 5. подобряване опазването на околната среда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u="sng" dirty="0"/>
              <a:t>Кой може да кандидатства? </a:t>
            </a:r>
            <a:endParaRPr lang="ru-RU" b="1" u="sng" dirty="0" smtClean="0"/>
          </a:p>
          <a:p>
            <a:pPr marL="0" indent="0" algn="just">
              <a:buNone/>
            </a:pPr>
            <a:r>
              <a:rPr lang="ru-RU" dirty="0" smtClean="0"/>
              <a:t>1. Земеделски </a:t>
            </a:r>
            <a:r>
              <a:rPr lang="ru-RU" dirty="0"/>
              <a:t>стопани, които са регистрирани съгласно Наредба № 3 от 1999 г. за създаване и поддържане на регистър на земеделските стопани (ДВ, бр. 10 от 1999 г.); земеделското им стопанство е с минимален стандартен производствен обем не по-малко от левовата равностойност на 8000 евро.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. Признати групи или организации на производители или такива, одобрени за финансова помощ по мярка 9. "Учредяване на групи и организации на производители" от ПРСР 2014 - 2020 г</a:t>
            </a:r>
            <a:r>
              <a:rPr lang="ru-RU" dirty="0" smtClean="0"/>
              <a:t>.;</a:t>
            </a:r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. Еднолични търговци и юридически лица, различни от кандидатите по т. 1 и 2. Кандидатите трябва да са регистрирани по Търговския закон или Закона за кооперациите.</a:t>
            </a:r>
          </a:p>
        </p:txBody>
      </p:sp>
    </p:spTree>
    <p:extLst>
      <p:ext uri="{BB962C8B-B14F-4D97-AF65-F5344CB8AC3E}">
        <p14:creationId xmlns:p14="http://schemas.microsoft.com/office/powerpoint/2010/main" val="46021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50381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u="sng" dirty="0"/>
              <a:t>Допустими дейности и разходи: </a:t>
            </a:r>
            <a:endParaRPr lang="ru-RU" b="1" u="sng" dirty="0" smtClean="0"/>
          </a:p>
          <a:p>
            <a:pPr marL="0" indent="0" algn="just">
              <a:buNone/>
            </a:pPr>
            <a:r>
              <a:rPr lang="ru-RU" b="1" dirty="0" smtClean="0"/>
              <a:t>Подпомагат </a:t>
            </a:r>
            <a:r>
              <a:rPr lang="ru-RU" b="1" dirty="0"/>
              <a:t>се проекти, които водят до подобряване на цялостната дейност на предприятието чрез: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1. внедряване </a:t>
            </a:r>
            <a:r>
              <a:rPr lang="ru-RU" dirty="0"/>
              <a:t>на нови и/или модернизиране на наличните мощности и подобряване на използването </a:t>
            </a:r>
            <a:r>
              <a:rPr lang="ru-RU" dirty="0" smtClean="0"/>
              <a:t>им;</a:t>
            </a:r>
          </a:p>
          <a:p>
            <a:pPr marL="0" indent="0" algn="just">
              <a:buNone/>
            </a:pPr>
            <a:r>
              <a:rPr lang="ru-RU" dirty="0"/>
              <a:t>2. внедряване на нови продукти, процеси и </a:t>
            </a:r>
            <a:r>
              <a:rPr lang="ru-RU" dirty="0" smtClean="0"/>
              <a:t>технологии;</a:t>
            </a:r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. намаляване на себестойността на произвежданата </a:t>
            </a:r>
            <a:r>
              <a:rPr lang="ru-RU" dirty="0" smtClean="0"/>
              <a:t>продукция</a:t>
            </a:r>
            <a:r>
              <a:rPr lang="ru-RU" dirty="0"/>
              <a:t>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. постигане на съответствие с нововъведени стандарти на </a:t>
            </a:r>
            <a:r>
              <a:rPr lang="ru-RU" dirty="0" smtClean="0"/>
              <a:t>ЕС</a:t>
            </a:r>
            <a:r>
              <a:rPr lang="ru-RU" dirty="0"/>
              <a:t>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5</a:t>
            </a:r>
            <a:r>
              <a:rPr lang="ru-RU" dirty="0"/>
              <a:t>. подобряване на сътрудничеството с производителите на </a:t>
            </a:r>
            <a:r>
              <a:rPr lang="ru-RU" dirty="0" smtClean="0"/>
              <a:t>суровини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6</a:t>
            </a:r>
            <a:r>
              <a:rPr lang="ru-RU" dirty="0"/>
              <a:t>. опазване на околната среда, включително намаляване на вредните емисии и отпадъци, и/или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7</a:t>
            </a:r>
            <a:r>
              <a:rPr lang="ru-RU" dirty="0"/>
              <a:t>. подобряване на енергийната ефективност в </a:t>
            </a:r>
            <a:r>
              <a:rPr lang="ru-RU" dirty="0" smtClean="0"/>
              <a:t>предприятията</a:t>
            </a:r>
            <a:r>
              <a:rPr lang="ru-RU" dirty="0"/>
              <a:t>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8</a:t>
            </a:r>
            <a:r>
              <a:rPr lang="ru-RU" dirty="0"/>
              <a:t>. подобряване на безопасността и хигиенните условия на производство и </a:t>
            </a:r>
            <a:r>
              <a:rPr lang="ru-RU" dirty="0" smtClean="0"/>
              <a:t>труд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9</a:t>
            </a:r>
            <a:r>
              <a:rPr lang="ru-RU" dirty="0"/>
              <a:t>. подобряване на качеството и безопасността на храните и тяхната </a:t>
            </a:r>
            <a:r>
              <a:rPr lang="ru-RU" dirty="0" smtClean="0"/>
              <a:t>проследяемост</a:t>
            </a:r>
            <a:r>
              <a:rPr lang="ru-RU" dirty="0"/>
              <a:t>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10</a:t>
            </a:r>
            <a:r>
              <a:rPr lang="ru-RU" dirty="0"/>
              <a:t>. подобряване на възможностите за производство на биологични храни чрез преработка на първични земеделски биологични </a:t>
            </a:r>
            <a:r>
              <a:rPr lang="ru-RU" dirty="0" smtClean="0"/>
              <a:t>продукти;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002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/>
              <a:t>Сектори, допустими за финансова помощ: </a:t>
            </a:r>
          </a:p>
          <a:p>
            <a:pPr marL="0" indent="0" algn="just">
              <a:buNone/>
            </a:pPr>
            <a:r>
              <a:rPr lang="ru-RU" b="1" dirty="0" smtClean="0"/>
              <a:t>1</a:t>
            </a:r>
            <a:r>
              <a:rPr lang="ru-RU" b="1" dirty="0"/>
              <a:t>. </a:t>
            </a:r>
            <a:r>
              <a:rPr lang="ru-RU" dirty="0"/>
              <a:t>мляко и млечни продукти, включително яйца от птици, с изключение на производство, преработка и/или маркетинг на продукти, наподобяващи/заместващи мляко и млечни продукти; </a:t>
            </a:r>
          </a:p>
          <a:p>
            <a:pPr marL="0" indent="0" algn="just">
              <a:buNone/>
            </a:pPr>
            <a:r>
              <a:rPr lang="ru-RU" b="1" dirty="0"/>
              <a:t>2. </a:t>
            </a:r>
            <a:r>
              <a:rPr lang="ru-RU" dirty="0"/>
              <a:t>месо и месни продукти; </a:t>
            </a:r>
          </a:p>
          <a:p>
            <a:pPr marL="0" indent="0" algn="just">
              <a:buNone/>
            </a:pPr>
            <a:r>
              <a:rPr lang="ru-RU" b="1" dirty="0"/>
              <a:t>3. </a:t>
            </a:r>
            <a:r>
              <a:rPr lang="ru-RU" dirty="0"/>
              <a:t>плодове и зеленчуци, включително гъби; </a:t>
            </a:r>
          </a:p>
          <a:p>
            <a:pPr marL="0" indent="0" algn="just">
              <a:buNone/>
            </a:pPr>
            <a:r>
              <a:rPr lang="ru-RU" b="1" dirty="0"/>
              <a:t>4. </a:t>
            </a:r>
            <a:r>
              <a:rPr lang="ru-RU" dirty="0"/>
              <a:t>пчелен мед и пчелни продукти с изключение на производство, преработка и/или маркетинг на продукти, наподобяващи/заместващи пчелен мед и пчелни продукти; </a:t>
            </a:r>
          </a:p>
          <a:p>
            <a:pPr marL="0" indent="0" algn="just">
              <a:buNone/>
            </a:pPr>
            <a:r>
              <a:rPr lang="ru-RU" b="1" dirty="0"/>
              <a:t>5. </a:t>
            </a:r>
            <a:r>
              <a:rPr lang="ru-RU" dirty="0"/>
              <a:t>зърнени, мелничарски и нишестени продукти с изключение на производство, преработка и/или маркетинг на хляб и тестени изделия; </a:t>
            </a:r>
          </a:p>
          <a:p>
            <a:pPr marL="0" indent="0" algn="just">
              <a:buNone/>
            </a:pPr>
            <a:r>
              <a:rPr lang="ru-RU" b="1" dirty="0"/>
              <a:t>6. </a:t>
            </a:r>
            <a:r>
              <a:rPr lang="ru-RU" dirty="0"/>
              <a:t>растителни и животински масла и мазнини с изключение на производство, преработка и/или маркетинг на маслиново масло; </a:t>
            </a:r>
          </a:p>
          <a:p>
            <a:pPr marL="0" indent="0" algn="just">
              <a:buNone/>
            </a:pPr>
            <a:r>
              <a:rPr lang="ru-RU" b="1" dirty="0"/>
              <a:t>7. </a:t>
            </a:r>
            <a:r>
              <a:rPr lang="ru-RU" dirty="0"/>
              <a:t>технически и медицински култури, включително маслодайна роза, билки и памук, с изключение на производство, преработка и/или маркетинг на тютюн и тютюневи изделия, захар и сладкарски изделия; </a:t>
            </a:r>
          </a:p>
          <a:p>
            <a:pPr marL="0" indent="0" algn="just">
              <a:buNone/>
            </a:pPr>
            <a:r>
              <a:rPr lang="ru-RU" b="1" dirty="0"/>
              <a:t>8. </a:t>
            </a:r>
            <a:r>
              <a:rPr lang="ru-RU" dirty="0"/>
              <a:t>готови храни за селскостопански животни (фуражи); </a:t>
            </a:r>
          </a:p>
          <a:p>
            <a:pPr marL="0" indent="0" algn="just">
              <a:buNone/>
            </a:pPr>
            <a:r>
              <a:rPr lang="ru-RU" b="1" dirty="0"/>
              <a:t>9. </a:t>
            </a:r>
            <a:r>
              <a:rPr lang="ru-RU" dirty="0"/>
              <a:t>гроздова мъст, вино и оцет. </a:t>
            </a:r>
          </a:p>
          <a:p>
            <a:pPr marL="0" indent="0" algn="just">
              <a:buNone/>
            </a:pPr>
            <a:r>
              <a:rPr lang="ru-RU" dirty="0"/>
              <a:t>Финансова помощ се предоставя за извършване на инвестиции и за производство на енергия чрез преработка на първична и вторична биомаса от растителни и животински продукти с изключение на биомаса от рибни </a:t>
            </a:r>
            <a:r>
              <a:rPr lang="ru-RU" dirty="0" smtClean="0"/>
              <a:t>продукти </a:t>
            </a:r>
            <a:r>
              <a:rPr lang="ru-RU" dirty="0"/>
              <a:t>и при условие, че енергията ще се използва за собствено </a:t>
            </a:r>
            <a:r>
              <a:rPr lang="ru-RU" dirty="0" smtClean="0"/>
              <a:t>потребление.</a:t>
            </a:r>
            <a:r>
              <a:rPr lang="ru-RU" dirty="0"/>
              <a:t>	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481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u="sng" dirty="0"/>
              <a:t>Финансови условия: </a:t>
            </a:r>
            <a:endParaRPr lang="ru-RU" sz="2000" b="1" u="sng" dirty="0" smtClean="0"/>
          </a:p>
          <a:p>
            <a:pPr marL="0" indent="0" algn="just">
              <a:buNone/>
            </a:pPr>
            <a:r>
              <a:rPr lang="ru-RU" sz="2000" dirty="0" smtClean="0"/>
              <a:t>Финансовата </a:t>
            </a:r>
            <a:r>
              <a:rPr lang="ru-RU" sz="2000" dirty="0"/>
              <a:t>помощ за одобрени проекти е в размер 50 на сто от общия размер на допустимите за финансово подпомагане разходи за проекти, представени от </a:t>
            </a:r>
            <a:r>
              <a:rPr lang="ru-RU" sz="2000" dirty="0" smtClean="0"/>
              <a:t>микро, </a:t>
            </a:r>
            <a:r>
              <a:rPr lang="ru-RU" sz="2000" dirty="0"/>
              <a:t>малки или средни предприятия, а за проекти, представени от големи предприятия, финансовата помощ е в размер на 40 на сто от общия размер на допустимите за финансово подпомагане разходи.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Минималният </a:t>
            </a:r>
            <a:r>
              <a:rPr lang="ru-RU" sz="2000" dirty="0"/>
              <a:t>размер на общите допустими разходи за един проект е левовата равностойност на 15 000 евро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/>
              <a:t>Максималният размер на допустимите разходи за един проект, при кандидатстване към стратегия за водено от общностите местно развитие, е левовата равностойност на 200 000 евро, освен ако в </a:t>
            </a:r>
            <a:r>
              <a:rPr lang="ru-RU" sz="2000" dirty="0" smtClean="0"/>
              <a:t>Стратегията </a:t>
            </a:r>
            <a:r>
              <a:rPr lang="ru-RU" sz="2000" dirty="0"/>
              <a:t>не е предвидена по-ниска стойност.</a:t>
            </a:r>
          </a:p>
        </p:txBody>
      </p:sp>
    </p:spTree>
    <p:extLst>
      <p:ext uri="{BB962C8B-B14F-4D97-AF65-F5344CB8AC3E}">
        <p14:creationId xmlns:p14="http://schemas.microsoft.com/office/powerpoint/2010/main" val="2145646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000" b="1" u="sng" dirty="0"/>
              <a:t>Подмярка 4.2.2 „Инвестиции в преработка/маркетинг на селскостопански продукти по тематичната подпрограма</a:t>
            </a:r>
            <a:r>
              <a:rPr lang="ru-RU" sz="2000" b="1" u="sng" dirty="0" smtClean="0"/>
              <a:t>“</a:t>
            </a:r>
          </a:p>
          <a:p>
            <a:pPr marL="0" indent="0" algn="just">
              <a:buNone/>
            </a:pPr>
            <a:r>
              <a:rPr lang="ru-RU" sz="2000" dirty="0"/>
              <a:t>Подкрепата по тази подмярка се предоставя за инвестиции в материални и/или нематериални активи, които се отнасят до: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smtClean="0"/>
              <a:t>Създаване </a:t>
            </a:r>
            <a:r>
              <a:rPr lang="ru-RU" sz="2000" dirty="0"/>
              <a:t>или модернизация на съществуващи мощности за преработка на земеделски продукти, включени в Анекс 1 на ПРСР 2014 – 2020;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smtClean="0"/>
              <a:t>Създаване </a:t>
            </a:r>
            <a:r>
              <a:rPr lang="ru-RU" sz="2000" dirty="0"/>
              <a:t>и/или модернизация на капацитета на местните мрежи за прибиране, приемане, съхранение, климатизиране, сортиране и пакетиране на земеделска продукция;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smtClean="0"/>
              <a:t>Инвестиции</a:t>
            </a:r>
            <a:r>
              <a:rPr lang="ru-RU" sz="2000" dirty="0"/>
              <a:t>, свързани с опазване на околната среда/климата, включително инсталации за пречистване на отпадъчни води в преработването и маркетинга;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smtClean="0"/>
              <a:t>Организиране </a:t>
            </a:r>
            <a:r>
              <a:rPr lang="ru-RU" sz="2000" dirty="0"/>
              <a:t>и прилагане на системи за управление на качеството и хранителната безопасност, ако са свързани с материалните инвестиции по проекта;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smtClean="0"/>
              <a:t>Обработка </a:t>
            </a:r>
            <a:r>
              <a:rPr lang="ru-RU" sz="2000" dirty="0"/>
              <a:t>на селскостопанската биомаса за производство на (електро)енергия от възобновяеми източници от участници, различни от земеделските стопанства. Предвидената подкрепа е само за производство на енергия за собствено </a:t>
            </a:r>
            <a:r>
              <a:rPr lang="ru-RU" sz="2000" dirty="0" smtClean="0"/>
              <a:t>потребление;</a:t>
            </a:r>
            <a:endParaRPr lang="ru-RU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/>
              <a:t>И</a:t>
            </a:r>
            <a:r>
              <a:rPr lang="ru-RU" sz="2000" dirty="0" smtClean="0"/>
              <a:t>нвестиции </a:t>
            </a:r>
            <a:r>
              <a:rPr lang="ru-RU" sz="2000" dirty="0"/>
              <a:t>за постигане на съответствие със стандарт(ите) на Съюза, които ще станат задължителни за стопанствата в близко бъдеще.</a:t>
            </a:r>
          </a:p>
        </p:txBody>
      </p:sp>
    </p:spTree>
    <p:extLst>
      <p:ext uri="{BB962C8B-B14F-4D97-AF65-F5344CB8AC3E}">
        <p14:creationId xmlns:p14="http://schemas.microsoft.com/office/powerpoint/2010/main" val="1842518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b="1" u="sng" dirty="0"/>
              <a:t>Кой може да кандидатства?</a:t>
            </a:r>
          </a:p>
          <a:p>
            <a:pPr marL="0" indent="0" algn="just">
              <a:buNone/>
            </a:pPr>
            <a:r>
              <a:rPr lang="ru-RU" sz="2000" dirty="0"/>
              <a:t>Земеделски стопани, които имат икономически размер на стопанството от 6 000 до 7 999 евро измерен в стандартен производствен обем и производството им е в един от секторите „плодове и зеленчуци“ и „етерично-маслени и лекарствени култури“.</a:t>
            </a:r>
          </a:p>
          <a:p>
            <a:pPr marL="0" indent="0" algn="just">
              <a:buNone/>
            </a:pPr>
            <a:r>
              <a:rPr lang="ru-RU" sz="2000" dirty="0"/>
              <a:t>Кандидатите трябва да са получили минимум 33 % от общия доход за преходната година от </a:t>
            </a:r>
            <a:r>
              <a:rPr lang="ru-RU" sz="2000" dirty="0" smtClean="0"/>
              <a:t>земеделски </a:t>
            </a:r>
            <a:r>
              <a:rPr lang="ru-RU" sz="2000" dirty="0"/>
              <a:t>дейности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b="1" u="sng" dirty="0"/>
              <a:t>Допустими разходи:</a:t>
            </a:r>
          </a:p>
          <a:p>
            <a:pPr marL="0" indent="0" algn="just">
              <a:buNone/>
            </a:pPr>
            <a:r>
              <a:rPr lang="ru-RU" sz="2000" dirty="0"/>
              <a:t> Изграждане, придобиване и подобряване на недвижимо имущество, включително чрез лизинг</a:t>
            </a:r>
            <a:r>
              <a:rPr lang="ru-RU" sz="2000" dirty="0" smtClean="0"/>
              <a:t>;</a:t>
            </a:r>
          </a:p>
          <a:p>
            <a:pPr marL="0" indent="0" algn="just">
              <a:buNone/>
            </a:pPr>
            <a:r>
              <a:rPr lang="ru-RU" sz="2000" dirty="0"/>
              <a:t>Закупуване на нови машини, съоръжения и оборудване, включително компютърен софтуер до пазарната стойност на активите, включително чрез лизинг;</a:t>
            </a:r>
          </a:p>
          <a:p>
            <a:pPr marL="0" indent="0" algn="just">
              <a:buNone/>
            </a:pPr>
            <a:r>
              <a:rPr lang="ru-RU" sz="2000" dirty="0"/>
              <a:t> Общи разходи свързани със съответния проект за предпроектни проучвания, такси, хонорари за архитекти, инженери и консултантски услуги, различни от тези предоставяни по мярката по чл.15;</a:t>
            </a:r>
          </a:p>
          <a:p>
            <a:pPr marL="0" indent="0" algn="just">
              <a:buNone/>
            </a:pPr>
            <a:r>
              <a:rPr lang="ru-RU" sz="2000" dirty="0"/>
              <a:t> Закупуване на ноу-хау, патенти права и лицензи, търговски марки и процеси необходими за изготвяне и изпълнение на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2417438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u="sng" dirty="0"/>
              <a:t>Финансови условия</a:t>
            </a:r>
            <a:r>
              <a:rPr lang="ru-RU" sz="2000" b="1" u="sng" dirty="0" smtClean="0"/>
              <a:t>:</a:t>
            </a:r>
          </a:p>
          <a:p>
            <a:pPr marL="0" indent="0" algn="just">
              <a:buNone/>
            </a:pPr>
            <a:r>
              <a:rPr lang="ru-RU" sz="2000" dirty="0" smtClean="0"/>
              <a:t>Финансовата </a:t>
            </a:r>
            <a:r>
              <a:rPr lang="ru-RU" sz="2000" dirty="0"/>
              <a:t>помощ е в размер на 60% от общия размер на допустимите за финансово подпомагане разходи.</a:t>
            </a:r>
          </a:p>
          <a:p>
            <a:pPr marL="0" indent="0" algn="just">
              <a:buNone/>
            </a:pPr>
            <a:r>
              <a:rPr lang="ru-RU" sz="2000" dirty="0"/>
              <a:t>Размерът на финансовата помощ се увеличава с 10 процентни пункта, като максималното комбинирано подпомагане не може да надхвърля 80% за проекти с дейности, подпомагани по линия на Европейското партньорство за иновации (ЕПИ).</a:t>
            </a:r>
          </a:p>
          <a:p>
            <a:pPr marL="0" indent="0" algn="just">
              <a:buNone/>
            </a:pPr>
            <a:r>
              <a:rPr lang="ru-RU" sz="2000" dirty="0"/>
              <a:t>Максималното комбинирано подпомагане за проекти за колективни инвестиции и интегрирани проекти е не повече от 90% от общия размер на допустимите за финансово подпомагане разходи.</a:t>
            </a:r>
          </a:p>
          <a:p>
            <a:pPr marL="0" indent="0" algn="just">
              <a:buNone/>
            </a:pPr>
            <a:r>
              <a:rPr lang="ru-RU" sz="2000" dirty="0"/>
              <a:t>Минималният размер на допустимите разходи за едно проектно предложение е 1 250 евро.</a:t>
            </a:r>
          </a:p>
          <a:p>
            <a:pPr marL="0" indent="0" algn="just">
              <a:buNone/>
            </a:pPr>
            <a:r>
              <a:rPr lang="ru-RU" sz="2000" dirty="0"/>
              <a:t>Максималният размер на помощта за едно проектно предложение е 75 000 евро, а за проекти представляващи колективни инвестиции 100 000 евро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9856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62" y="609600"/>
            <a:ext cx="8346539" cy="67056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ПРОГРАМА ЗА РАЗВИТИЕ НА СЕЛСКИТЕ РАЙОНИ 2014-2020г.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476102"/>
            <a:ext cx="8596668" cy="51219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dirty="0"/>
              <a:t>П</a:t>
            </a:r>
            <a:r>
              <a:rPr lang="ru-RU" dirty="0"/>
              <a:t>одходът „Водено от общностите местно развитие” се изпълнява на териториите на селските и рибарските райони и териториите със специфични характеристики, съгласно Националната концепция за пространствено развитие. </a:t>
            </a:r>
          </a:p>
          <a:p>
            <a:pPr marL="0" indent="0" algn="just">
              <a:buNone/>
            </a:pPr>
            <a:r>
              <a:rPr lang="ru-RU" dirty="0" smtClean="0"/>
              <a:t>Подходът ВОМР получава подкрепа от ЕЗФРСР чрез ПРСР за периода 2014-2020г. и може да получи подкрепа и от ЕФРР, ЕСФ и ЕФМДР чрез: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Програмата </a:t>
            </a:r>
            <a:r>
              <a:rPr lang="ru-RU" dirty="0"/>
              <a:t>за развитие на селските райони за </a:t>
            </a:r>
            <a:r>
              <a:rPr lang="ru-RU" dirty="0" smtClean="0"/>
              <a:t>периода 2014-2020 – 1.5 млн. </a:t>
            </a:r>
            <a:r>
              <a:rPr lang="ru-RU" dirty="0"/>
              <a:t>е</a:t>
            </a:r>
            <a:r>
              <a:rPr lang="ru-RU" dirty="0" smtClean="0"/>
              <a:t>вро;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Програмата за морско дело и </a:t>
            </a:r>
            <a:r>
              <a:rPr lang="ru-RU" dirty="0" smtClean="0"/>
              <a:t>рибарство – 50 хил. </a:t>
            </a:r>
            <a:r>
              <a:rPr lang="ru-RU" dirty="0"/>
              <a:t>е</a:t>
            </a:r>
            <a:r>
              <a:rPr lang="ru-RU" dirty="0" smtClean="0"/>
              <a:t>вро;</a:t>
            </a: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Оперативна програма „Развитие на човешките ресурси” </a:t>
            </a:r>
            <a:r>
              <a:rPr lang="ru-RU" dirty="0" smtClean="0"/>
              <a:t>– 760 хил. евро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Оперативна програма „Наука и образование за интелигентен растеж</a:t>
            </a:r>
            <a:r>
              <a:rPr lang="ru-RU" dirty="0" smtClean="0"/>
              <a:t>” – 500 хил. </a:t>
            </a:r>
            <a:r>
              <a:rPr lang="ru-RU" dirty="0"/>
              <a:t>е</a:t>
            </a:r>
            <a:r>
              <a:rPr lang="ru-RU" dirty="0" smtClean="0"/>
              <a:t>вро:</a:t>
            </a: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Оперативна програма „Иновации и конкурентоспособност</a:t>
            </a:r>
            <a:r>
              <a:rPr lang="ru-RU" dirty="0" smtClean="0"/>
              <a:t>” – 1 млн. евро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Оперативна програма „Околна среда</a:t>
            </a:r>
            <a:r>
              <a:rPr lang="ru-RU" dirty="0" smtClean="0"/>
              <a:t>” – според територията;</a:t>
            </a:r>
            <a:endParaRPr lang="en-US" dirty="0"/>
          </a:p>
          <a:p>
            <a:endParaRPr lang="ru-RU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14404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b="1" u="sng" dirty="0"/>
              <a:t>МЯРКА 6 РАЗВИТИЕ НА СТОПАНСТВА И ПРЕДПРИЯТИЯ</a:t>
            </a:r>
          </a:p>
          <a:p>
            <a:pPr marL="0" indent="0" algn="just">
              <a:buNone/>
            </a:pPr>
            <a:r>
              <a:rPr lang="ru-RU" sz="2000" b="1" u="sng" dirty="0"/>
              <a:t>Цели на мярката:</a:t>
            </a:r>
          </a:p>
          <a:p>
            <a:pPr marL="0" indent="0" algn="just">
              <a:buNone/>
            </a:pPr>
            <a:r>
              <a:rPr lang="ru-RU" sz="2000" dirty="0"/>
              <a:t> Улесняване процеса на създаването на стопанства от млади земеделски стопани;</a:t>
            </a:r>
          </a:p>
          <a:p>
            <a:pPr marL="0" indent="0" algn="just">
              <a:buNone/>
            </a:pPr>
            <a:r>
              <a:rPr lang="ru-RU" sz="2000" dirty="0"/>
              <a:t> Насърчаване на заетостта и разкриване на работни места и запазване на вече съществуващите работни места;</a:t>
            </a:r>
          </a:p>
          <a:p>
            <a:pPr marL="0" indent="0" algn="just">
              <a:buNone/>
            </a:pPr>
            <a:r>
              <a:rPr lang="ru-RU" sz="2000" dirty="0"/>
              <a:t> Намаляване на сезонните колебания в заетостта;</a:t>
            </a:r>
          </a:p>
          <a:p>
            <a:pPr marL="0" indent="0" algn="just">
              <a:buNone/>
            </a:pPr>
            <a:r>
              <a:rPr lang="ru-RU" sz="2000" dirty="0"/>
              <a:t> Насърчаване стартирането и развитието на неземеделски дейности в селските райони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b="1" u="sng" dirty="0"/>
              <a:t>6.4.1 Подмярка „Инвестиции в подкрепа на неземеделски дейности“ </a:t>
            </a:r>
            <a:endParaRPr lang="ru-RU" sz="2000" b="1" u="sng" dirty="0" smtClean="0"/>
          </a:p>
          <a:p>
            <a:pPr marL="0" indent="0" algn="just">
              <a:buNone/>
            </a:pPr>
            <a:r>
              <a:rPr lang="ru-RU" sz="2000" dirty="0"/>
              <a:t>Подмярката подпомага инвестициите в неземеделски дейности, които са от съществено значение за развитието </a:t>
            </a:r>
            <a:r>
              <a:rPr lang="ru-RU" sz="2000" dirty="0" smtClean="0"/>
              <a:t>на конкурентоспособността </a:t>
            </a:r>
            <a:r>
              <a:rPr lang="ru-RU" sz="2000" dirty="0"/>
              <a:t>на селските райони. Чрез нея ще бъдат насърчавани инвестиционни дейности, ще бъде подпомогнато създаването </a:t>
            </a:r>
            <a:r>
              <a:rPr lang="ru-RU" sz="2000" dirty="0" smtClean="0"/>
              <a:t>на заетост </a:t>
            </a:r>
            <a:r>
              <a:rPr lang="ru-RU" sz="2000" dirty="0"/>
              <a:t>и ще бъде ускорена диверсификацията на неземеделските дейности.</a:t>
            </a:r>
          </a:p>
        </p:txBody>
      </p:sp>
    </p:spTree>
    <p:extLst>
      <p:ext uri="{BB962C8B-B14F-4D97-AF65-F5344CB8AC3E}">
        <p14:creationId xmlns:p14="http://schemas.microsoft.com/office/powerpoint/2010/main" val="414667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u="sng" dirty="0"/>
              <a:t>Вид подкрепа:</a:t>
            </a:r>
          </a:p>
          <a:p>
            <a:pPr marL="0" indent="0" algn="just">
              <a:buNone/>
            </a:pPr>
            <a:r>
              <a:rPr lang="ru-RU" sz="2000" dirty="0" smtClean="0"/>
              <a:t> </a:t>
            </a:r>
            <a:r>
              <a:rPr lang="ru-RU" sz="2000" dirty="0"/>
              <a:t>Развитие на туризъм (изграждане и обновяване на туристически обекти и развитие на туристически услуги) – Подпомагат се проекти за обновяване или изграждане на места за настаняване с до 20 помещения за настаняване.</a:t>
            </a:r>
          </a:p>
          <a:p>
            <a:pPr marL="0" indent="0" algn="just">
              <a:buNone/>
            </a:pPr>
            <a:r>
              <a:rPr lang="ru-RU" sz="2000" dirty="0"/>
              <a:t> Производство или продажба на продукти, които не са включени в Приложение 1 от Договора за функциониране на Европейския съюз (независимо от вложените продукти и материали);</a:t>
            </a:r>
          </a:p>
          <a:p>
            <a:pPr marL="0" indent="0" algn="just">
              <a:buNone/>
            </a:pPr>
            <a:r>
              <a:rPr lang="ru-RU" sz="2000" dirty="0"/>
              <a:t> Развитие на услуги във всички сектори (например: грижи за деца, възрастни хора, хора с увреждания, здравни услуги, счетоводство и одиторски услуги, ветеринарни дейности и услуги базирани на ИТ и др.;</a:t>
            </a:r>
          </a:p>
          <a:p>
            <a:pPr marL="0" indent="0" algn="just">
              <a:buNone/>
            </a:pPr>
            <a:r>
              <a:rPr lang="ru-RU" sz="2000" dirty="0"/>
              <a:t> Производство на енергия от възобновяеми енергийни източници за собствено потребление;</a:t>
            </a:r>
          </a:p>
          <a:p>
            <a:pPr marL="0" indent="0" algn="just">
              <a:buNone/>
            </a:pPr>
            <a:r>
              <a:rPr lang="ru-RU" sz="2000" dirty="0"/>
              <a:t> Развитие на занаяти (включително предоставяне на услуги, свързани с участието на посетители в занаятчийски дейности) и други неземеделски дейности;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10538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000" b="1" u="sng" dirty="0"/>
              <a:t>Кой може да кандидатства?</a:t>
            </a:r>
          </a:p>
          <a:p>
            <a:pPr marL="0" indent="0" algn="just">
              <a:buNone/>
            </a:pPr>
            <a:r>
              <a:rPr lang="ru-RU" sz="2000" dirty="0"/>
              <a:t>1. Земеделски стопани (Стопанството на кандидати, земеделски стопани, трябва да има стандартен производствен обем над 8 000 евро;</a:t>
            </a:r>
          </a:p>
          <a:p>
            <a:pPr marL="0" indent="0" algn="just">
              <a:buNone/>
            </a:pPr>
            <a:r>
              <a:rPr lang="ru-RU" sz="2000" dirty="0"/>
              <a:t>2. Микропредприятия, регистрирани като еднолични търговци или юридически лица по Търговския закон, Закона за кооперациите или Закона за вероизповеданията;</a:t>
            </a:r>
          </a:p>
          <a:p>
            <a:pPr marL="0" indent="0" algn="just">
              <a:buNone/>
            </a:pPr>
            <a:r>
              <a:rPr lang="ru-RU" sz="2000" dirty="0"/>
              <a:t>3. Физически лица, </a:t>
            </a:r>
            <a:r>
              <a:rPr lang="ru-RU" sz="2000" dirty="0" smtClean="0"/>
              <a:t>регистрирани </a:t>
            </a:r>
            <a:r>
              <a:rPr lang="ru-RU" sz="2000" dirty="0"/>
              <a:t>по Закона за занаятите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b="1" u="sng" dirty="0"/>
              <a:t>Допустими разходи:</a:t>
            </a:r>
          </a:p>
          <a:p>
            <a:pPr marL="0" indent="0" algn="just">
              <a:buNone/>
            </a:pPr>
            <a:r>
              <a:rPr lang="ru-RU" sz="2000" dirty="0"/>
              <a:t>а) Изграждане, придобиване или подобренията на недвижимо имущество;</a:t>
            </a:r>
          </a:p>
          <a:p>
            <a:pPr marL="0" indent="0" algn="just">
              <a:buNone/>
            </a:pPr>
            <a:r>
              <a:rPr lang="ru-RU" sz="2000" dirty="0"/>
              <a:t>б) Закупуване, включително чрез лизинг на нови машини и оборудване до пазарната стойност на активите;</a:t>
            </a:r>
          </a:p>
          <a:p>
            <a:pPr marL="0" indent="0" algn="just">
              <a:buNone/>
            </a:pPr>
            <a:r>
              <a:rPr lang="ru-RU" sz="2000" dirty="0"/>
              <a:t>в) Общи разходи, свързани с разходите за буква „а“ и „б“, например хонорари на архитекти, инженери и консултанти, хонорари, свързани с консултации относно екологичната и икономическата устойчивост, включително проучвания за техническа осъществимост;</a:t>
            </a:r>
          </a:p>
          <a:p>
            <a:pPr marL="0" indent="0" algn="just">
              <a:buNone/>
            </a:pPr>
            <a:r>
              <a:rPr lang="ru-RU" sz="2000" dirty="0"/>
              <a:t>г) Нематериални инвестиции: придобиване и създаване на компютърен софтуер и придобиване на патенти, лицензи, авторски права и марки.</a:t>
            </a:r>
          </a:p>
          <a:p>
            <a:pPr marL="0" indent="0" algn="just">
              <a:buNone/>
            </a:pPr>
            <a:r>
              <a:rPr lang="ru-RU" sz="2000" dirty="0"/>
              <a:t>Разходите по т.“в“ не могат да надхвърлят 12 % от сумата на разходите по т. „а“, „б“ и „г“.</a:t>
            </a:r>
          </a:p>
          <a:p>
            <a:pPr marL="0" indent="0" algn="just">
              <a:buNone/>
            </a:pPr>
            <a:r>
              <a:rPr lang="ru-RU" sz="2000" dirty="0"/>
              <a:t>Не са допустими за подпомагане текущи разходи.</a:t>
            </a:r>
          </a:p>
        </p:txBody>
      </p:sp>
    </p:spTree>
    <p:extLst>
      <p:ext uri="{BB962C8B-B14F-4D97-AF65-F5344CB8AC3E}">
        <p14:creationId xmlns:p14="http://schemas.microsoft.com/office/powerpoint/2010/main" val="2483591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u="sng" dirty="0"/>
              <a:t>Финансови условия:</a:t>
            </a:r>
          </a:p>
          <a:p>
            <a:pPr marL="0" indent="0" algn="just">
              <a:buNone/>
            </a:pPr>
            <a:r>
              <a:rPr lang="ru-RU" sz="2000" dirty="0"/>
              <a:t>Финансовата помощ не може да надвишава 75% от общите допустими разходи и при спазване на правилата за „минимална помощ“ при спазване на условията на Регламент (ЕС) № 1407/2013 на Комисията от 18 декември 2013 година относно прилагането на членове 107 и 108 от Договора за функционирането на Европейския съюз към помощта de minimis.</a:t>
            </a:r>
          </a:p>
          <a:p>
            <a:pPr marL="0" indent="0" algn="just">
              <a:buNone/>
            </a:pPr>
            <a:r>
              <a:rPr lang="ru-RU" sz="2000" dirty="0"/>
              <a:t>Минимална стойност на допустимите разходи – 10 000 евро.</a:t>
            </a:r>
          </a:p>
          <a:p>
            <a:pPr marL="0" indent="0" algn="just">
              <a:buNone/>
            </a:pPr>
            <a:r>
              <a:rPr lang="ru-RU" sz="2000" dirty="0" smtClean="0"/>
              <a:t>Максималният </a:t>
            </a:r>
            <a:r>
              <a:rPr lang="ru-RU" sz="2000" dirty="0"/>
              <a:t>размер на допустимите разходи за един проект, при кандидатстване към стратегия за водено от общностите местно развитие, е левовата равностойност на 200 000 евро, освен ако в стратегията не е предвидена по-ниска стойност.</a:t>
            </a:r>
          </a:p>
        </p:txBody>
      </p:sp>
    </p:spTree>
    <p:extLst>
      <p:ext uri="{BB962C8B-B14F-4D97-AF65-F5344CB8AC3E}">
        <p14:creationId xmlns:p14="http://schemas.microsoft.com/office/powerpoint/2010/main" val="600236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15470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000" b="1" u="sng" dirty="0"/>
              <a:t>Подмярка 6.4.2 „Инвестиции в подкрепа на неземеделски дейности по тематичната подпрограма за развитие на малки стопанства</a:t>
            </a:r>
            <a:r>
              <a:rPr lang="ru-RU" sz="2000" b="1" u="sng" dirty="0" smtClean="0"/>
              <a:t>“</a:t>
            </a:r>
          </a:p>
          <a:p>
            <a:pPr marL="0" indent="0" algn="just">
              <a:buNone/>
            </a:pPr>
            <a:r>
              <a:rPr lang="ru-RU" sz="2000" dirty="0"/>
              <a:t>По тази подмярка се подпомагат инвестициите за стартиране или развитие на неземеделски дейности в селските райони, сред които са:</a:t>
            </a:r>
          </a:p>
          <a:p>
            <a:pPr marL="0" indent="0" algn="just">
              <a:buNone/>
            </a:pPr>
            <a:r>
              <a:rPr lang="ru-RU" sz="2000" dirty="0"/>
              <a:t> Развитие на селски туризъм (изграждане и обновяване на туристически обекти и развитие на туристически услуги) – Подпомагат се проекти за обновяване или изграждане на места за настаняване с до 20 помещения за настаняване.</a:t>
            </a:r>
          </a:p>
          <a:p>
            <a:pPr marL="0" indent="0" algn="just">
              <a:buNone/>
            </a:pPr>
            <a:r>
              <a:rPr lang="ru-RU" sz="2000" dirty="0"/>
              <a:t> Местно занаятчийство (включително предоставяне на услуги, свързани с участието на посетители в занаятчийски дейности);</a:t>
            </a:r>
          </a:p>
          <a:p>
            <a:pPr marL="0" indent="0" algn="just">
              <a:buNone/>
            </a:pPr>
            <a:r>
              <a:rPr lang="ru-RU" sz="2000" dirty="0"/>
              <a:t> Преработка и маркетинг на земеделски продукти, които не се подпомагат по чл. 18 и крайният продукт не е включен в Анекс І (независимо от вложените продукти и материали;</a:t>
            </a:r>
          </a:p>
          <a:p>
            <a:pPr marL="0" indent="0" algn="just">
              <a:buNone/>
            </a:pPr>
            <a:r>
              <a:rPr lang="ru-RU" sz="2000" dirty="0"/>
              <a:t> Производство и/или преработка на неземеделски стоки и материали;</a:t>
            </a:r>
          </a:p>
          <a:p>
            <a:pPr marL="0" indent="0" algn="just">
              <a:buNone/>
            </a:pPr>
            <a:r>
              <a:rPr lang="ru-RU" sz="2000" dirty="0" smtClean="0"/>
              <a:t> Предоставяне </a:t>
            </a:r>
            <a:r>
              <a:rPr lang="ru-RU" sz="2000" dirty="0"/>
              <a:t>на услуги за всички икономически сектори и населението, (например: грижи за деца, възрастни хора, хора с увреждания, здравни услуги, счетоводство и одиторски услуги, ветеринарни дейности и услуги базирани на ИТ и др.);</a:t>
            </a:r>
          </a:p>
          <a:p>
            <a:pPr marL="0" indent="0" algn="just">
              <a:buNone/>
            </a:pPr>
            <a:r>
              <a:rPr lang="ru-RU" sz="2000" dirty="0"/>
              <a:t> Развитието на технологиите в областта на „зелената икономика“, включително на енергия от ВЕИ за собствено потребление.</a:t>
            </a:r>
          </a:p>
        </p:txBody>
      </p:sp>
    </p:spTree>
    <p:extLst>
      <p:ext uri="{BB962C8B-B14F-4D97-AF65-F5344CB8AC3E}">
        <p14:creationId xmlns:p14="http://schemas.microsoft.com/office/powerpoint/2010/main" val="2944787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6"/>
            <a:ext cx="8950761" cy="528021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000" b="1" u="sng" dirty="0"/>
              <a:t>Кой може да кандидатства?</a:t>
            </a:r>
          </a:p>
          <a:p>
            <a:pPr marL="0" indent="0" algn="just">
              <a:buNone/>
            </a:pPr>
            <a:r>
              <a:rPr lang="ru-RU" sz="2000" dirty="0"/>
              <a:t>Регистрирани земеделски стопани със стопанства с икономически размер, измерен в стандартен производствен обем от 2 000 до 7 999 евро. (Кандидатите трябва да са получили минимум 33 % от общия доход за преходната година от земеделски дейности).</a:t>
            </a:r>
          </a:p>
          <a:p>
            <a:pPr marL="0" indent="0" algn="just">
              <a:buNone/>
            </a:pPr>
            <a:r>
              <a:rPr lang="ru-RU" sz="2000" b="1" u="sng" dirty="0"/>
              <a:t>Допустими разходи:</a:t>
            </a:r>
          </a:p>
          <a:p>
            <a:pPr marL="0" indent="0" algn="just">
              <a:buNone/>
            </a:pPr>
            <a:r>
              <a:rPr lang="ru-RU" sz="2000" dirty="0"/>
              <a:t>а) Изграждане, придобиване и подобряване на недвижимо имущество, включително чрез лизинг;</a:t>
            </a:r>
          </a:p>
          <a:p>
            <a:pPr marL="0" indent="0" algn="just">
              <a:buNone/>
            </a:pPr>
            <a:r>
              <a:rPr lang="ru-RU" sz="2000" dirty="0"/>
              <a:t>б) Закупуване на нови машини, съоръжения и оборудване, включително компютърен софтуер до пазарната стойност на активите, включително чрез лизинг;</a:t>
            </a:r>
          </a:p>
          <a:p>
            <a:pPr marL="0" indent="0" algn="just">
              <a:buNone/>
            </a:pPr>
            <a:r>
              <a:rPr lang="ru-RU" sz="2000" dirty="0"/>
              <a:t>в) Общи разходи свързани със съответния проект за предпроектни проучвания, такси, хонорари за архитекти, инженери и консултантски услуги, различни от тези предоставяни по мярката по чл.15;</a:t>
            </a:r>
          </a:p>
          <a:p>
            <a:pPr marL="0" indent="0" algn="just">
              <a:buNone/>
            </a:pPr>
            <a:r>
              <a:rPr lang="ru-RU" sz="2000" dirty="0"/>
              <a:t>г) Закупуване на ноу-хау, патенти права и лицензи, търговски марки и процеси необходими за изготвяне и изпълнение на проекта.</a:t>
            </a:r>
          </a:p>
          <a:p>
            <a:pPr marL="0" indent="0" algn="just">
              <a:buNone/>
            </a:pPr>
            <a:r>
              <a:rPr lang="ru-RU" sz="2000" dirty="0"/>
              <a:t>Разходите по т.“в“ не могат да надхвърлят 12 % от сумата на разходите по т. „а“, „б“ и „г“.</a:t>
            </a:r>
          </a:p>
          <a:p>
            <a:pPr marL="0" indent="0" algn="just">
              <a:buNone/>
            </a:pPr>
            <a:r>
              <a:rPr lang="ru-RU" sz="2000" b="1" u="sng" dirty="0" smtClean="0"/>
              <a:t>Финансови </a:t>
            </a:r>
            <a:r>
              <a:rPr lang="ru-RU" sz="2000" b="1" u="sng" dirty="0"/>
              <a:t>условия:</a:t>
            </a:r>
          </a:p>
          <a:p>
            <a:pPr marL="0" indent="0" algn="just">
              <a:buNone/>
            </a:pPr>
            <a:r>
              <a:rPr lang="ru-RU" sz="2000" dirty="0"/>
              <a:t>Финансовата помощ е в размер до 85% от общия размер на допустимите за финансово подпомагане разходи.</a:t>
            </a:r>
          </a:p>
          <a:p>
            <a:pPr marL="0" indent="0" algn="just">
              <a:buNone/>
            </a:pPr>
            <a:r>
              <a:rPr lang="ru-RU" sz="2000" dirty="0"/>
              <a:t>Минималният размер на допустимите разходи за едно проектно предложение е 5000 евро.</a:t>
            </a:r>
          </a:p>
          <a:p>
            <a:pPr marL="0" indent="0" algn="just">
              <a:buNone/>
            </a:pPr>
            <a:r>
              <a:rPr lang="ru-RU" sz="2000" dirty="0"/>
              <a:t>Максималният размер на допустимите разходи за едно проектно предложение е 70 000 евро. </a:t>
            </a:r>
          </a:p>
        </p:txBody>
      </p:sp>
    </p:spTree>
    <p:extLst>
      <p:ext uri="{BB962C8B-B14F-4D97-AF65-F5344CB8AC3E}">
        <p14:creationId xmlns:p14="http://schemas.microsoft.com/office/powerpoint/2010/main" val="1555349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62" y="609600"/>
            <a:ext cx="8346539" cy="6705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ПРОГРАМА ЗА РАЗВИТИЕ НА СЕЛСКИТЕ РАЙОНИ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476102"/>
            <a:ext cx="8596668" cy="4715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u="sng" dirty="0" smtClean="0"/>
              <a:t>Мярка 7 «Основни услуги и обновяване на селата в селските райони» </a:t>
            </a:r>
            <a:r>
              <a:rPr lang="ru-RU" dirty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Стимулиране </a:t>
            </a:r>
            <a:r>
              <a:rPr lang="ru-RU" dirty="0"/>
              <a:t>на растежа и подобряване на екологичната и социално икономическата устойчивост на селските райони чрез развитие на инфраструктурата и основни местни услуги в селските </a:t>
            </a:r>
            <a:r>
              <a:rPr lang="ru-RU" dirty="0" smtClean="0"/>
              <a:t>райони; </a:t>
            </a:r>
          </a:p>
          <a:p>
            <a:pPr marL="0" indent="0">
              <a:buNone/>
            </a:pPr>
            <a:r>
              <a:rPr lang="ru-RU" dirty="0" smtClean="0"/>
              <a:t>2. Обновяване </a:t>
            </a:r>
            <a:r>
              <a:rPr lang="ru-RU" dirty="0"/>
              <a:t>на населените места и дейностите, насочени към реставрация и надграждане на културното и природно наследство в населените места и обкръжаващата ги </a:t>
            </a:r>
            <a:r>
              <a:rPr lang="ru-RU" dirty="0" smtClean="0"/>
              <a:t>среда;</a:t>
            </a:r>
          </a:p>
          <a:p>
            <a:pPr marL="0" indent="0">
              <a:buNone/>
            </a:pPr>
            <a:r>
              <a:rPr lang="ru-RU" b="1" u="sng" dirty="0"/>
              <a:t>Кой може да кандидатства?</a:t>
            </a:r>
          </a:p>
          <a:p>
            <a:pPr marL="0" indent="0">
              <a:buNone/>
            </a:pPr>
            <a:r>
              <a:rPr lang="ru-RU" dirty="0" smtClean="0"/>
              <a:t>Общини</a:t>
            </a:r>
            <a:r>
              <a:rPr lang="ru-RU" dirty="0"/>
              <a:t>; Юридически лица с нестопанска цел; Читалища; Общински предприятия; Търговски дружества по Търговския закон чиито собственик на капитала е общината. За Общини, ЮЛНЦ и Читалища се предвижда 100% финансиране в случай, че не е налично генериране на приходи, ако генерират приходи (ЮЛНЦ и Читалища) 75% финансиране. За общински предприятия и Търговски дружества в зависимост от нотифицираната държавна помощ.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11617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58337" cy="67056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ОПЕРАТИВНА ПРОГРАМА ИНОВАЦИИ И КОНКУРЕНТОСПОСОБНОСТ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2229"/>
            <a:ext cx="8596668" cy="453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 ОПИК 2014-2020 се предвижда принос към стратегиите за ВОМР съобразно спецификите на конкретната територия и в унисон с приоритетите и целите на програмата. Стратегиите на ВОМР трябва да имат заложени приоритети, цели и мерки за изпълнение в следните направления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Насърчаване </a:t>
            </a:r>
            <a:r>
              <a:rPr lang="ru-RU" dirty="0"/>
              <a:t>на разработването и въвеждането в практиката на иновации (Тематична цел 1, Приоритетна ос 1 от ОПИК 2014-2020 ”Технологично развитие и иновации”);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Повишаване </a:t>
            </a:r>
            <a:r>
              <a:rPr lang="ru-RU" dirty="0"/>
              <a:t>на конкурентоспособността на местните икономики и възможности за създаване на местен бизнес, вкл. чрез диверсификация и алтернативни дейности (Тематична цел 3, Приоритетна ос 2 „Предприемачество и капацитет за растеж на МСП”). </a:t>
            </a:r>
          </a:p>
        </p:txBody>
      </p:sp>
    </p:spTree>
    <p:extLst>
      <p:ext uri="{BB962C8B-B14F-4D97-AF65-F5344CB8AC3E}">
        <p14:creationId xmlns:p14="http://schemas.microsoft.com/office/powerpoint/2010/main" val="38339784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1470"/>
          </a:xfrm>
        </p:spPr>
        <p:txBody>
          <a:bodyPr>
            <a:normAutofit/>
          </a:bodyPr>
          <a:lstStyle/>
          <a:p>
            <a:r>
              <a:rPr lang="ru-RU" sz="2200" dirty="0"/>
              <a:t>РЕЗУЛТАТИ ПРИ ПРИЛАГАНЕ НА ВОМР ПО ОПИК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3470"/>
            <a:ext cx="9007579" cy="487490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Основните </a:t>
            </a:r>
            <a:r>
              <a:rPr lang="ru-RU" dirty="0"/>
              <a:t>резултати, които се очакват от подкрепата на проекти на местно ниво по ОПИК чрез инструмента ВОМР, са свързани с:</a:t>
            </a:r>
          </a:p>
          <a:p>
            <a:r>
              <a:rPr lang="ru-RU" dirty="0"/>
              <a:t>трансфер на знания и технологии на </a:t>
            </a:r>
            <a:r>
              <a:rPr lang="ru-RU" dirty="0" err="1"/>
              <a:t>местно</a:t>
            </a:r>
            <a:r>
              <a:rPr lang="ru-RU" dirty="0"/>
              <a:t> </a:t>
            </a:r>
            <a:r>
              <a:rPr lang="ru-RU" dirty="0" err="1"/>
              <a:t>ниво</a:t>
            </a:r>
            <a:r>
              <a:rPr lang="ru-RU" dirty="0"/>
              <a:t> чрез инвестиции за </a:t>
            </a:r>
            <a:r>
              <a:rPr lang="ru-RU" dirty="0" err="1"/>
              <a:t>повишаване</a:t>
            </a:r>
            <a:r>
              <a:rPr lang="ru-RU" dirty="0"/>
              <a:t> на </a:t>
            </a:r>
            <a:r>
              <a:rPr lang="ru-RU" dirty="0" err="1"/>
              <a:t>капацитета</a:t>
            </a:r>
            <a:r>
              <a:rPr lang="ru-RU" dirty="0"/>
              <a:t> на МСП за </a:t>
            </a:r>
            <a:r>
              <a:rPr lang="ru-RU" dirty="0" err="1"/>
              <a:t>пазарно</a:t>
            </a:r>
            <a:r>
              <a:rPr lang="ru-RU" dirty="0"/>
              <a:t> развитие, </a:t>
            </a:r>
            <a:r>
              <a:rPr lang="ru-RU" dirty="0" err="1"/>
              <a:t>производителността</a:t>
            </a:r>
            <a:r>
              <a:rPr lang="ru-RU" dirty="0"/>
              <a:t> на труда и </a:t>
            </a:r>
            <a:r>
              <a:rPr lang="ru-RU" dirty="0" err="1"/>
              <a:t>намаляване</a:t>
            </a:r>
            <a:r>
              <a:rPr lang="ru-RU" dirty="0"/>
              <a:t> на </a:t>
            </a:r>
            <a:r>
              <a:rPr lang="ru-RU" dirty="0" err="1"/>
              <a:t>енергоемкостта</a:t>
            </a:r>
            <a:r>
              <a:rPr lang="ru-RU" dirty="0"/>
              <a:t> и </a:t>
            </a:r>
            <a:r>
              <a:rPr lang="ru-RU" dirty="0" err="1"/>
              <a:t>ресурсоемкостта</a:t>
            </a:r>
            <a:r>
              <a:rPr lang="ru-RU" dirty="0"/>
              <a:t> на </a:t>
            </a:r>
            <a:r>
              <a:rPr lang="ru-RU" dirty="0" err="1"/>
              <a:t>производството</a:t>
            </a:r>
            <a:r>
              <a:rPr lang="ru-RU" dirty="0"/>
              <a:t> на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територии</a:t>
            </a:r>
            <a:r>
              <a:rPr lang="ru-RU" dirty="0"/>
              <a:t>;</a:t>
            </a:r>
          </a:p>
          <a:p>
            <a:r>
              <a:rPr lang="ru-RU" dirty="0" err="1"/>
              <a:t>насърчаване</a:t>
            </a:r>
            <a:r>
              <a:rPr lang="ru-RU" dirty="0"/>
              <a:t> на </a:t>
            </a:r>
            <a:r>
              <a:rPr lang="ru-RU" dirty="0" err="1"/>
              <a:t>иновационната</a:t>
            </a:r>
            <a:r>
              <a:rPr lang="ru-RU" dirty="0"/>
              <a:t> </a:t>
            </a:r>
            <a:r>
              <a:rPr lang="ru-RU" dirty="0" err="1"/>
              <a:t>активност</a:t>
            </a:r>
            <a:r>
              <a:rPr lang="ru-RU" dirty="0"/>
              <a:t>, </a:t>
            </a:r>
            <a:r>
              <a:rPr lang="ru-RU" dirty="0" err="1"/>
              <a:t>разработването</a:t>
            </a:r>
            <a:r>
              <a:rPr lang="ru-RU" dirty="0"/>
              <a:t> и </a:t>
            </a:r>
            <a:r>
              <a:rPr lang="ru-RU" dirty="0" err="1"/>
              <a:t>внедряването</a:t>
            </a:r>
            <a:r>
              <a:rPr lang="ru-RU" dirty="0"/>
              <a:t> на </a:t>
            </a:r>
            <a:r>
              <a:rPr lang="ru-RU" dirty="0" err="1"/>
              <a:t>иновации</a:t>
            </a:r>
            <a:r>
              <a:rPr lang="ru-RU" dirty="0"/>
              <a:t> от и на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територии</a:t>
            </a:r>
            <a:r>
              <a:rPr lang="ru-RU" dirty="0"/>
              <a:t>, </a:t>
            </a:r>
            <a:r>
              <a:rPr lang="ru-RU" dirty="0" err="1"/>
              <a:t>както</a:t>
            </a:r>
            <a:r>
              <a:rPr lang="ru-RU" dirty="0"/>
              <a:t> и </a:t>
            </a:r>
            <a:r>
              <a:rPr lang="ru-RU" dirty="0" err="1"/>
              <a:t>насърчаване</a:t>
            </a:r>
            <a:r>
              <a:rPr lang="ru-RU" dirty="0"/>
              <a:t> на </a:t>
            </a:r>
            <a:r>
              <a:rPr lang="ru-RU" dirty="0" err="1"/>
              <a:t>частните</a:t>
            </a:r>
            <a:r>
              <a:rPr lang="ru-RU" dirty="0"/>
              <a:t> инвестиции в </a:t>
            </a:r>
            <a:r>
              <a:rPr lang="ru-RU" dirty="0" err="1"/>
              <a:t>научни</a:t>
            </a:r>
            <a:r>
              <a:rPr lang="ru-RU" dirty="0"/>
              <a:t> </a:t>
            </a:r>
            <a:r>
              <a:rPr lang="ru-RU" dirty="0" err="1"/>
              <a:t>изследвания</a:t>
            </a:r>
            <a:r>
              <a:rPr lang="ru-RU" dirty="0"/>
              <a:t> и </a:t>
            </a:r>
            <a:r>
              <a:rPr lang="ru-RU" dirty="0" err="1"/>
              <a:t>иновации</a:t>
            </a:r>
            <a:r>
              <a:rPr lang="ru-RU" dirty="0"/>
              <a:t>;</a:t>
            </a:r>
          </a:p>
          <a:p>
            <a:r>
              <a:rPr lang="ru-RU" dirty="0" err="1"/>
              <a:t>подобряване</a:t>
            </a:r>
            <a:r>
              <a:rPr lang="ru-RU" dirty="0"/>
              <a:t> на </a:t>
            </a:r>
            <a:r>
              <a:rPr lang="ru-RU" dirty="0" err="1"/>
              <a:t>достъпа</a:t>
            </a:r>
            <a:r>
              <a:rPr lang="ru-RU" dirty="0"/>
              <a:t> до </a:t>
            </a:r>
            <a:r>
              <a:rPr lang="ru-RU" dirty="0" err="1"/>
              <a:t>финансиране</a:t>
            </a:r>
            <a:r>
              <a:rPr lang="ru-RU" dirty="0"/>
              <a:t> на МСП и </a:t>
            </a:r>
            <a:r>
              <a:rPr lang="ru-RU" dirty="0" err="1"/>
              <a:t>насърчаване</a:t>
            </a:r>
            <a:r>
              <a:rPr lang="ru-RU" dirty="0"/>
              <a:t> </a:t>
            </a:r>
            <a:r>
              <a:rPr lang="ru-RU" dirty="0" err="1"/>
              <a:t>създаването</a:t>
            </a:r>
            <a:r>
              <a:rPr lang="ru-RU" dirty="0"/>
              <a:t> на нови </a:t>
            </a:r>
            <a:r>
              <a:rPr lang="ru-RU" dirty="0" err="1"/>
              <a:t>устойчиви</a:t>
            </a:r>
            <a:r>
              <a:rPr lang="ru-RU" dirty="0"/>
              <a:t> предприятия, които да </a:t>
            </a:r>
            <a:r>
              <a:rPr lang="ru-RU" dirty="0" err="1"/>
              <a:t>осигуряват</a:t>
            </a:r>
            <a:r>
              <a:rPr lang="ru-RU" dirty="0"/>
              <a:t> </a:t>
            </a:r>
            <a:r>
              <a:rPr lang="ru-RU" dirty="0" err="1"/>
              <a:t>заетост</a:t>
            </a:r>
            <a:r>
              <a:rPr lang="ru-RU" dirty="0"/>
              <a:t> на </a:t>
            </a:r>
            <a:r>
              <a:rPr lang="ru-RU" dirty="0" err="1"/>
              <a:t>местното</a:t>
            </a:r>
            <a:r>
              <a:rPr lang="ru-RU" dirty="0"/>
              <a:t> население и </a:t>
            </a:r>
            <a:r>
              <a:rPr lang="ru-RU" dirty="0" err="1"/>
              <a:t>възможности</a:t>
            </a:r>
            <a:r>
              <a:rPr lang="ru-RU" dirty="0"/>
              <a:t> за </a:t>
            </a:r>
            <a:r>
              <a:rPr lang="ru-RU" dirty="0" err="1"/>
              <a:t>повишаване</a:t>
            </a:r>
            <a:r>
              <a:rPr lang="ru-RU" dirty="0"/>
              <a:t> на доходите </a:t>
            </a:r>
            <a:r>
              <a:rPr lang="ru-RU" dirty="0" err="1"/>
              <a:t>му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47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22478" cy="67056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ОПЕРАТИВНА ПРОГРАМА ИНОВАЦИИ И КОНКУРЕНТОСПОСОБНОСТ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2228"/>
            <a:ext cx="8596668" cy="51226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Мерките</a:t>
            </a:r>
            <a:r>
              <a:rPr lang="ru-RU" dirty="0"/>
              <a:t>, включени в стратегиите за ВОМР, които ще се финансират по ОПИК 2014-2020, ще се изпълняват в съответствие с правилата за минимална помощ (правилото de minimis) по смисъла на Регламент (ЕС) № 1407/2013 на Комисията от 18 декември 2013 г. относно прилагането на членове 107 и 108 от Договора за функционирането на Европейския съюз към помощта de minimis. </a:t>
            </a:r>
          </a:p>
          <a:p>
            <a:pPr marL="0" indent="0" algn="just">
              <a:buNone/>
            </a:pPr>
            <a:r>
              <a:rPr lang="ru-RU" dirty="0" smtClean="0"/>
              <a:t>Максималният </a:t>
            </a:r>
            <a:r>
              <a:rPr lang="ru-RU" dirty="0"/>
              <a:t>размер на помощта по режим de minimis, за която се кандидатства заедно с другите получени минимални помощи, не може да надхвърля левовата равностойност на 200 000 евро и левовата равностойност на 100 000 евро (за МСП, които осъществяват шосейни товарни превози за чужда сметка) в случай на едно и също предприятие, за период от три бюджетни години. </a:t>
            </a:r>
          </a:p>
          <a:p>
            <a:pPr marL="0" indent="0" algn="just">
              <a:buNone/>
            </a:pPr>
            <a:r>
              <a:rPr lang="ru-RU" dirty="0" smtClean="0"/>
              <a:t>Максималният </a:t>
            </a:r>
            <a:r>
              <a:rPr lang="ru-RU" dirty="0"/>
              <a:t>интензитет на помощта по проектите е до 90 % от общата стойност на допустимите разходи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42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44635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Водено от общността местно развитие </a:t>
            </a:r>
            <a:r>
              <a:rPr lang="ru-RU" dirty="0"/>
              <a:t>(ВОМР</a:t>
            </a:r>
            <a:r>
              <a:rPr lang="ru-RU" dirty="0" smtClean="0"/>
              <a:t>) е </a:t>
            </a:r>
            <a:r>
              <a:rPr lang="ru-RU" dirty="0"/>
              <a:t>метод за </a:t>
            </a:r>
            <a:r>
              <a:rPr lang="ru-RU" dirty="0" smtClean="0"/>
              <a:t>включване на партньори на местно равнище</a:t>
            </a:r>
            <a:r>
              <a:rPr lang="ru-RU" dirty="0"/>
              <a:t>, включителнона </a:t>
            </a:r>
            <a:r>
              <a:rPr lang="ru-RU" dirty="0" smtClean="0"/>
              <a:t>гражданското общество </a:t>
            </a:r>
            <a:r>
              <a:rPr lang="ru-RU" dirty="0"/>
              <a:t>и </a:t>
            </a:r>
            <a:r>
              <a:rPr lang="ru-RU" dirty="0" smtClean="0"/>
              <a:t>местните икономически участници, в разработването и прилагането на местна интегрирана Стратегия</a:t>
            </a:r>
            <a:r>
              <a:rPr lang="ru-RU" dirty="0"/>
              <a:t>, </a:t>
            </a:r>
            <a:r>
              <a:rPr lang="ru-RU" dirty="0" smtClean="0"/>
              <a:t>която спомага на съответните райони за осъществяването на преход към по-устойчиво бъдеще;</a:t>
            </a:r>
          </a:p>
          <a:p>
            <a:pPr marL="0" indent="0" algn="just">
              <a:buNone/>
            </a:pPr>
            <a:r>
              <a:rPr lang="bg-BG" dirty="0" smtClean="0"/>
              <a:t>Местните участници имат по-добро познаване за местните предизвикателства, на които трябва да се обърне внимание и за наличните ресурси и възможности</a:t>
            </a:r>
            <a:r>
              <a:rPr lang="bg-BG" dirty="0"/>
              <a:t>;</a:t>
            </a:r>
          </a:p>
          <a:p>
            <a:pPr marL="0" indent="0" algn="just">
              <a:buNone/>
            </a:pPr>
            <a:r>
              <a:rPr lang="bg-BG" dirty="0" smtClean="0"/>
              <a:t>Затова са в състояние да мобилизират местни ресурси за процеса на развитие по начин, който не може да се осъществи с подходи отгоре-надолу;</a:t>
            </a:r>
          </a:p>
          <a:p>
            <a:pPr marL="0" indent="0" algn="just">
              <a:buNone/>
            </a:pPr>
            <a:r>
              <a:rPr lang="bg-BG" dirty="0" smtClean="0"/>
              <a:t>Това дава на местните участници по-голямо чувство за отговорност и ангажираност към проектите, което им позволява да се възползват най-добре от местните активи</a:t>
            </a:r>
            <a:r>
              <a:rPr lang="bg-BG" dirty="0"/>
              <a:t>;</a:t>
            </a:r>
          </a:p>
          <a:p>
            <a:pPr marL="0" indent="0" algn="just">
              <a:buNone/>
            </a:pPr>
            <a:r>
              <a:rPr lang="bg-BG" dirty="0" smtClean="0"/>
              <a:t>Въпреки това, подходът на водене от общността може да бъде ефективен само, ако се развива доверие между участниците и се поддържа от трайни местни структури с необходимия опит и експертни знания;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1049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64525" cy="1320800"/>
          </a:xfrm>
        </p:spPr>
        <p:txBody>
          <a:bodyPr>
            <a:normAutofit/>
          </a:bodyPr>
          <a:lstStyle/>
          <a:p>
            <a:r>
              <a:rPr lang="ru-RU" sz="2200" dirty="0"/>
              <a:t>ОПЕРАТИВНА ПРОГРАМА ИНОВАЦИИ И КОНКУРЕНТОСПОСОБНОСТ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51601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b="1" u="sng" dirty="0"/>
              <a:t>По Приоритетна ос 1 ще се подкрепят само инвестиции, </a:t>
            </a:r>
            <a:r>
              <a:rPr lang="ru-RU" sz="2600" b="1" u="sng" dirty="0" err="1"/>
              <a:t>попадащи</a:t>
            </a:r>
            <a:r>
              <a:rPr lang="ru-RU" sz="2600" b="1" u="sng" dirty="0"/>
              <a:t> в </a:t>
            </a:r>
            <a:r>
              <a:rPr lang="ru-RU" sz="2600" b="1" u="sng" dirty="0" err="1"/>
              <a:t>тематичните</a:t>
            </a:r>
            <a:r>
              <a:rPr lang="ru-RU" sz="2600" b="1" u="sng" dirty="0"/>
              <a:t> области на </a:t>
            </a:r>
            <a:r>
              <a:rPr lang="ru-RU" sz="2600" b="1" u="sng" dirty="0" err="1"/>
              <a:t>Иновационната</a:t>
            </a:r>
            <a:r>
              <a:rPr lang="ru-RU" sz="2600" b="1" u="sng" dirty="0"/>
              <a:t> стратегия за </a:t>
            </a:r>
            <a:r>
              <a:rPr lang="ru-RU" sz="2600" b="1" u="sng" dirty="0" err="1"/>
              <a:t>интелигентна</a:t>
            </a:r>
            <a:r>
              <a:rPr lang="ru-RU" sz="2600" b="1" u="sng" dirty="0"/>
              <a:t> специализация:</a:t>
            </a:r>
          </a:p>
          <a:p>
            <a:pPr marL="0" indent="0">
              <a:buNone/>
            </a:pPr>
            <a:endParaRPr lang="ru-RU" sz="2300" b="1" dirty="0" smtClean="0"/>
          </a:p>
          <a:p>
            <a:pPr marL="0" indent="0">
              <a:buNone/>
            </a:pPr>
            <a:r>
              <a:rPr lang="ru-RU" sz="2300" b="1" u="sng" dirty="0" smtClean="0"/>
              <a:t>ИКТ </a:t>
            </a:r>
            <a:r>
              <a:rPr lang="ru-RU" sz="2300" b="1" u="sng" dirty="0"/>
              <a:t>и информатика: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smtClean="0"/>
              <a:t>производства</a:t>
            </a:r>
            <a:r>
              <a:rPr lang="ru-RU" sz="2300" dirty="0"/>
              <a:t>, </a:t>
            </a:r>
            <a:r>
              <a:rPr lang="ru-RU" sz="2300" dirty="0" err="1"/>
              <a:t>особено</a:t>
            </a:r>
            <a:r>
              <a:rPr lang="ru-RU" sz="2300" dirty="0"/>
              <a:t> </a:t>
            </a:r>
            <a:r>
              <a:rPr lang="ru-RU" sz="2300" dirty="0" err="1"/>
              <a:t>Fabless</a:t>
            </a:r>
            <a:r>
              <a:rPr lang="ru-RU" sz="2300" dirty="0"/>
              <a:t> и нови подходи за дизайн и/или </a:t>
            </a:r>
            <a:r>
              <a:rPr lang="ru-RU" sz="2300" dirty="0" err="1"/>
              <a:t>асемблиране</a:t>
            </a:r>
            <a:r>
              <a:rPr lang="ru-RU" sz="23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smtClean="0"/>
              <a:t>ИКТ </a:t>
            </a:r>
            <a:r>
              <a:rPr lang="ru-RU" sz="2300" dirty="0"/>
              <a:t>подходи в </a:t>
            </a:r>
            <a:r>
              <a:rPr lang="ru-RU" sz="2300" dirty="0" err="1"/>
              <a:t>машиностроене</a:t>
            </a:r>
            <a:r>
              <a:rPr lang="ru-RU" sz="2300" dirty="0"/>
              <a:t>, медицина и творчески индустрии (</a:t>
            </a:r>
            <a:r>
              <a:rPr lang="ru-RU" sz="2300" dirty="0" err="1"/>
              <a:t>във</a:t>
            </a:r>
            <a:r>
              <a:rPr lang="ru-RU" sz="2300" dirty="0"/>
              <a:t> </a:t>
            </a:r>
            <a:r>
              <a:rPr lang="ru-RU" sz="2300" dirty="0" err="1"/>
              <a:t>връзка</a:t>
            </a:r>
            <a:r>
              <a:rPr lang="ru-RU" sz="2300" dirty="0"/>
              <a:t> с </a:t>
            </a:r>
            <a:r>
              <a:rPr lang="ru-RU" sz="2300" dirty="0" err="1"/>
              <a:t>другите</a:t>
            </a:r>
            <a:r>
              <a:rPr lang="ru-RU" sz="2300" dirty="0"/>
              <a:t> три </a:t>
            </a:r>
            <a:r>
              <a:rPr lang="ru-RU" sz="2300" dirty="0" err="1"/>
              <a:t>тематични</a:t>
            </a:r>
            <a:r>
              <a:rPr lang="ru-RU" sz="2300" dirty="0"/>
              <a:t> области), вкл. </a:t>
            </a:r>
            <a:r>
              <a:rPr lang="ru-RU" sz="2300" dirty="0" err="1"/>
              <a:t>дигитализация</a:t>
            </a:r>
            <a:r>
              <a:rPr lang="ru-RU" sz="2300" dirty="0"/>
              <a:t> на </a:t>
            </a:r>
            <a:r>
              <a:rPr lang="ru-RU" sz="2300" dirty="0" err="1"/>
              <a:t>културно-историческо</a:t>
            </a:r>
            <a:r>
              <a:rPr lang="ru-RU" sz="2300" dirty="0"/>
              <a:t> наследство, </a:t>
            </a:r>
            <a:r>
              <a:rPr lang="ru-RU" sz="2300" dirty="0" err="1"/>
              <a:t>развлекателни</a:t>
            </a:r>
            <a:r>
              <a:rPr lang="ru-RU" sz="2300" dirty="0"/>
              <a:t> и </a:t>
            </a:r>
            <a:r>
              <a:rPr lang="ru-RU" sz="2300" dirty="0" err="1"/>
              <a:t>образователни</a:t>
            </a:r>
            <a:r>
              <a:rPr lang="ru-RU" sz="2300" dirty="0"/>
              <a:t> </a:t>
            </a:r>
            <a:r>
              <a:rPr lang="ru-RU" sz="2300" dirty="0" err="1"/>
              <a:t>игри</a:t>
            </a:r>
            <a:r>
              <a:rPr lang="ru-RU" sz="2300" dirty="0"/>
              <a:t>, „</a:t>
            </a:r>
            <a:r>
              <a:rPr lang="ru-RU" sz="2300" dirty="0" err="1"/>
              <a:t>инбедид</a:t>
            </a:r>
            <a:r>
              <a:rPr lang="ru-RU" sz="2300" dirty="0"/>
              <a:t>" </a:t>
            </a:r>
            <a:r>
              <a:rPr lang="ru-RU" sz="2300" dirty="0" err="1"/>
              <a:t>софтуер</a:t>
            </a:r>
            <a:r>
              <a:rPr lang="ru-RU" sz="23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smtClean="0"/>
              <a:t>3D </a:t>
            </a:r>
            <a:r>
              <a:rPr lang="ru-RU" sz="2300" dirty="0" err="1"/>
              <a:t>дигитализация</a:t>
            </a:r>
            <a:r>
              <a:rPr lang="ru-RU" sz="2300" dirty="0"/>
              <a:t>, визуализация и </a:t>
            </a:r>
            <a:r>
              <a:rPr lang="ru-RU" sz="2300" dirty="0" err="1"/>
              <a:t>прототипиране</a:t>
            </a:r>
            <a:r>
              <a:rPr lang="ru-RU" sz="23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err="1" smtClean="0"/>
              <a:t>Big</a:t>
            </a:r>
            <a:r>
              <a:rPr lang="ru-RU" sz="2300" dirty="0" smtClean="0"/>
              <a:t> </a:t>
            </a:r>
            <a:r>
              <a:rPr lang="ru-RU" sz="2300" dirty="0" err="1"/>
              <a:t>Data</a:t>
            </a:r>
            <a:r>
              <a:rPr lang="ru-RU" sz="2300" dirty="0"/>
              <a:t>, </a:t>
            </a:r>
            <a:r>
              <a:rPr lang="ru-RU" sz="2300" dirty="0" err="1"/>
              <a:t>Grid</a:t>
            </a:r>
            <a:r>
              <a:rPr lang="ru-RU" sz="2300" dirty="0"/>
              <a:t> </a:t>
            </a:r>
            <a:r>
              <a:rPr lang="ru-RU" sz="2300" dirty="0" err="1"/>
              <a:t>and</a:t>
            </a:r>
            <a:r>
              <a:rPr lang="ru-RU" sz="2300" dirty="0"/>
              <a:t> </a:t>
            </a:r>
            <a:r>
              <a:rPr lang="ru-RU" sz="2300" dirty="0" err="1"/>
              <a:t>Cloud</a:t>
            </a:r>
            <a:r>
              <a:rPr lang="ru-RU" sz="2300" dirty="0"/>
              <a:t> </a:t>
            </a:r>
            <a:r>
              <a:rPr lang="ru-RU" sz="2300" dirty="0" err="1"/>
              <a:t>Technologies</a:t>
            </a:r>
            <a:r>
              <a:rPr lang="ru-RU" sz="23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err="1" smtClean="0"/>
              <a:t>безжични</a:t>
            </a:r>
            <a:r>
              <a:rPr lang="ru-RU" sz="2300" dirty="0" smtClean="0"/>
              <a:t> </a:t>
            </a:r>
            <a:r>
              <a:rPr lang="ru-RU" sz="2300" dirty="0" err="1"/>
              <a:t>сензорни</a:t>
            </a:r>
            <a:r>
              <a:rPr lang="ru-RU" sz="2300" dirty="0"/>
              <a:t> мрежи и </a:t>
            </a:r>
            <a:r>
              <a:rPr lang="ru-RU" sz="2300" dirty="0" err="1"/>
              <a:t>безжична</a:t>
            </a:r>
            <a:r>
              <a:rPr lang="ru-RU" sz="2300" dirty="0"/>
              <a:t> </a:t>
            </a:r>
            <a:r>
              <a:rPr lang="ru-RU" sz="2300" dirty="0" err="1"/>
              <a:t>комуникация</a:t>
            </a:r>
            <a:r>
              <a:rPr lang="ru-RU" sz="2300" dirty="0"/>
              <a:t>/управление;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err="1" smtClean="0"/>
              <a:t>езикови</a:t>
            </a:r>
            <a:r>
              <a:rPr lang="ru-RU" sz="2300" dirty="0" smtClean="0"/>
              <a:t> </a:t>
            </a:r>
            <a:r>
              <a:rPr lang="ru-RU" sz="2300" dirty="0"/>
              <a:t>технологии;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err="1" smtClean="0"/>
              <a:t>уеб</a:t>
            </a:r>
            <a:r>
              <a:rPr lang="ru-RU" sz="2300" dirty="0"/>
              <a:t>, </a:t>
            </a:r>
            <a:r>
              <a:rPr lang="ru-RU" sz="2300" dirty="0" err="1"/>
              <a:t>хибридни</a:t>
            </a:r>
            <a:r>
              <a:rPr lang="ru-RU" sz="2300" dirty="0"/>
              <a:t> и "</a:t>
            </a:r>
            <a:r>
              <a:rPr lang="ru-RU" sz="2300" dirty="0" err="1"/>
              <a:t>native</a:t>
            </a:r>
            <a:r>
              <a:rPr lang="ru-RU" sz="2300" dirty="0"/>
              <a:t>" приложения, </a:t>
            </a:r>
            <a:r>
              <a:rPr lang="ru-RU" sz="2300" dirty="0" err="1"/>
              <a:t>уеб</a:t>
            </a:r>
            <a:r>
              <a:rPr lang="ru-RU" sz="2300" dirty="0"/>
              <a:t> </a:t>
            </a:r>
            <a:r>
              <a:rPr lang="ru-RU" sz="2300" dirty="0" err="1"/>
              <a:t>базирани</a:t>
            </a:r>
            <a:r>
              <a:rPr lang="ru-RU" sz="2300" dirty="0"/>
              <a:t> приложения за </a:t>
            </a:r>
            <a:r>
              <a:rPr lang="ru-RU" sz="2300" dirty="0" err="1"/>
              <a:t>създаване</a:t>
            </a:r>
            <a:r>
              <a:rPr lang="ru-RU" sz="2300" dirty="0"/>
              <a:t> и </a:t>
            </a:r>
            <a:r>
              <a:rPr lang="ru-RU" sz="2300" dirty="0" err="1"/>
              <a:t>експлоатиране</a:t>
            </a:r>
            <a:r>
              <a:rPr lang="ru-RU" sz="2300" dirty="0"/>
              <a:t> на нови услуги и </a:t>
            </a:r>
            <a:r>
              <a:rPr lang="ru-RU" sz="2300" dirty="0" err="1"/>
              <a:t>продукти</a:t>
            </a:r>
            <a:r>
              <a:rPr lang="ru-RU" sz="23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err="1" smtClean="0"/>
              <a:t>използване</a:t>
            </a:r>
            <a:r>
              <a:rPr lang="ru-RU" sz="2300" dirty="0" smtClean="0"/>
              <a:t> </a:t>
            </a:r>
            <a:r>
              <a:rPr lang="ru-RU" sz="2300" dirty="0"/>
              <a:t>на нови </a:t>
            </a:r>
            <a:r>
              <a:rPr lang="ru-RU" sz="2300" dirty="0" err="1"/>
              <a:t>възможности</a:t>
            </a:r>
            <a:r>
              <a:rPr lang="ru-RU" sz="2300" dirty="0"/>
              <a:t> </a:t>
            </a:r>
            <a:r>
              <a:rPr lang="ru-RU" sz="2300" dirty="0" err="1"/>
              <a:t>във</a:t>
            </a:r>
            <a:r>
              <a:rPr lang="ru-RU" sz="2300" dirty="0"/>
              <a:t> </a:t>
            </a:r>
            <a:r>
              <a:rPr lang="ru-RU" sz="2300" dirty="0" err="1"/>
              <a:t>връзка</a:t>
            </a:r>
            <a:r>
              <a:rPr lang="ru-RU" sz="2300" dirty="0"/>
              <a:t> с аутсорсинг и ИКТ-</a:t>
            </a:r>
            <a:r>
              <a:rPr lang="ru-RU" sz="2300" dirty="0" err="1"/>
              <a:t>базирани</a:t>
            </a:r>
            <a:r>
              <a:rPr lang="ru-RU" sz="2300" dirty="0"/>
              <a:t> услуги и </a:t>
            </a:r>
            <a:r>
              <a:rPr lang="ru-RU" sz="2300" dirty="0" err="1"/>
              <a:t>системи</a:t>
            </a:r>
            <a:r>
              <a:rPr lang="ru-RU" sz="2300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92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9144"/>
            <a:ext cx="9336242" cy="1320800"/>
          </a:xfrm>
        </p:spPr>
        <p:txBody>
          <a:bodyPr>
            <a:normAutofit/>
          </a:bodyPr>
          <a:lstStyle/>
          <a:p>
            <a:r>
              <a:rPr lang="ru-RU" sz="2200" dirty="0"/>
              <a:t>ОПЕРАТИВНА ПРОГРАМА ИНОВАЦИИ И КОНКУРЕНТОСПОСОБНОСТ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2130"/>
            <a:ext cx="10733348" cy="54992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u="sng" dirty="0" err="1" smtClean="0"/>
              <a:t>Мехатроника</a:t>
            </a:r>
            <a:r>
              <a:rPr lang="ru-RU" b="1" u="sng" dirty="0" smtClean="0"/>
              <a:t> </a:t>
            </a:r>
            <a:r>
              <a:rPr lang="ru-RU" b="1" u="sng" dirty="0"/>
              <a:t>и чисти технологии: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производство </a:t>
            </a:r>
            <a:r>
              <a:rPr lang="ru-RU" dirty="0"/>
              <a:t>на </a:t>
            </a:r>
            <a:r>
              <a:rPr lang="ru-RU" dirty="0" err="1"/>
              <a:t>базови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детайли</a:t>
            </a:r>
            <a:r>
              <a:rPr lang="ru-RU" dirty="0"/>
              <a:t>, </a:t>
            </a:r>
            <a:r>
              <a:rPr lang="ru-RU" dirty="0" err="1"/>
              <a:t>възли</a:t>
            </a:r>
            <a:r>
              <a:rPr lang="ru-RU" dirty="0"/>
              <a:t> и </a:t>
            </a:r>
            <a:r>
              <a:rPr lang="ru-RU" dirty="0" err="1"/>
              <a:t>оборудване</a:t>
            </a:r>
            <a:r>
              <a:rPr lang="ru-RU" dirty="0"/>
              <a:t>, </a:t>
            </a:r>
            <a:r>
              <a:rPr lang="ru-RU" dirty="0" err="1"/>
              <a:t>вграждани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част от </a:t>
            </a:r>
            <a:r>
              <a:rPr lang="ru-RU" dirty="0" err="1"/>
              <a:t>мехатронен</a:t>
            </a:r>
            <a:r>
              <a:rPr lang="ru-RU" dirty="0"/>
              <a:t> агрегат или </a:t>
            </a:r>
            <a:r>
              <a:rPr lang="ru-RU" dirty="0" err="1"/>
              <a:t>самостоятелно</a:t>
            </a:r>
            <a:r>
              <a:rPr lang="ru-RU" dirty="0"/>
              <a:t> </a:t>
            </a:r>
            <a:r>
              <a:rPr lang="ru-RU" dirty="0" err="1"/>
              <a:t>съставляващи</a:t>
            </a:r>
            <a:r>
              <a:rPr lang="ru-RU" dirty="0"/>
              <a:t> </a:t>
            </a:r>
            <a:r>
              <a:rPr lang="ru-RU" dirty="0" err="1"/>
              <a:t>такъв</a:t>
            </a:r>
            <a:r>
              <a:rPr lang="ru-RU" dirty="0"/>
              <a:t> агрегат;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машиностроене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уредостроене</a:t>
            </a:r>
            <a:r>
              <a:rPr lang="ru-RU" dirty="0"/>
              <a:t>, вкл. части, </a:t>
            </a:r>
            <a:r>
              <a:rPr lang="ru-RU" dirty="0" err="1"/>
              <a:t>компоненти</a:t>
            </a:r>
            <a:r>
              <a:rPr lang="ru-RU" dirty="0"/>
              <a:t> и </a:t>
            </a:r>
            <a:r>
              <a:rPr lang="ru-RU" dirty="0" err="1"/>
              <a:t>системи</a:t>
            </a:r>
            <a:r>
              <a:rPr lang="ru-RU" dirty="0"/>
              <a:t>, с акцент </a:t>
            </a:r>
            <a:r>
              <a:rPr lang="ru-RU" dirty="0" err="1"/>
              <a:t>върху</a:t>
            </a:r>
            <a:r>
              <a:rPr lang="ru-RU" dirty="0"/>
              <a:t> транспорта и </a:t>
            </a:r>
            <a:r>
              <a:rPr lang="ru-RU" dirty="0" err="1"/>
              <a:t>енергетиката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инженеринг</a:t>
            </a:r>
            <a:r>
              <a:rPr lang="ru-RU" dirty="0"/>
              <a:t>, </a:t>
            </a:r>
            <a:r>
              <a:rPr lang="ru-RU" dirty="0" err="1"/>
              <a:t>реинженеринг</a:t>
            </a:r>
            <a:r>
              <a:rPr lang="ru-RU" dirty="0"/>
              <a:t> и </a:t>
            </a:r>
            <a:r>
              <a:rPr lang="ru-RU" dirty="0" err="1"/>
              <a:t>продължаване</a:t>
            </a:r>
            <a:r>
              <a:rPr lang="ru-RU" dirty="0"/>
              <a:t> на </a:t>
            </a:r>
            <a:r>
              <a:rPr lang="ru-RU" dirty="0" err="1"/>
              <a:t>жизнения</a:t>
            </a:r>
            <a:r>
              <a:rPr lang="ru-RU" dirty="0"/>
              <a:t> </a:t>
            </a:r>
            <a:r>
              <a:rPr lang="ru-RU" dirty="0" err="1"/>
              <a:t>цикъл</a:t>
            </a:r>
            <a:r>
              <a:rPr lang="ru-RU" dirty="0"/>
              <a:t> на </a:t>
            </a:r>
            <a:r>
              <a:rPr lang="ru-RU" dirty="0" err="1"/>
              <a:t>индустриални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, </a:t>
            </a:r>
            <a:r>
              <a:rPr lang="ru-RU" dirty="0" err="1"/>
              <a:t>уреди</a:t>
            </a:r>
            <a:r>
              <a:rPr lang="ru-RU" dirty="0"/>
              <a:t> и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автоматизирано</a:t>
            </a:r>
            <a:r>
              <a:rPr lang="ru-RU" dirty="0"/>
              <a:t> и </a:t>
            </a:r>
            <a:r>
              <a:rPr lang="ru-RU" dirty="0" err="1"/>
              <a:t>софтуерно</a:t>
            </a:r>
            <a:r>
              <a:rPr lang="ru-RU" dirty="0"/>
              <a:t> </a:t>
            </a:r>
            <a:r>
              <a:rPr lang="ru-RU" dirty="0" err="1"/>
              <a:t>подпомагано</a:t>
            </a:r>
            <a:r>
              <a:rPr lang="ru-RU" dirty="0"/>
              <a:t> управление с приложение в </a:t>
            </a:r>
            <a:r>
              <a:rPr lang="ru-RU" dirty="0" err="1"/>
              <a:t>производството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вграждане</a:t>
            </a:r>
            <a:r>
              <a:rPr lang="ru-RU" dirty="0" smtClean="0"/>
              <a:t> </a:t>
            </a:r>
            <a:r>
              <a:rPr lang="ru-RU" dirty="0"/>
              <a:t>на ВЕИ в </a:t>
            </a:r>
            <a:r>
              <a:rPr lang="ru-RU" dirty="0" err="1"/>
              <a:t>роботизирани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с </a:t>
            </a:r>
            <a:r>
              <a:rPr lang="ru-RU" dirty="0" err="1"/>
              <a:t>изкуствен</a:t>
            </a:r>
            <a:r>
              <a:rPr lang="ru-RU" dirty="0"/>
              <a:t> </a:t>
            </a:r>
            <a:r>
              <a:rPr lang="ru-RU" dirty="0" err="1"/>
              <a:t>интелект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създаване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съвременни</a:t>
            </a:r>
            <a:r>
              <a:rPr lang="ru-RU" dirty="0"/>
              <a:t> </a:t>
            </a:r>
            <a:r>
              <a:rPr lang="ru-RU" dirty="0" err="1"/>
              <a:t>информационни</a:t>
            </a:r>
            <a:r>
              <a:rPr lang="ru-RU" dirty="0"/>
              <a:t> </a:t>
            </a:r>
            <a:r>
              <a:rPr lang="ru-RU" dirty="0" err="1"/>
              <a:t>комплекси</a:t>
            </a:r>
            <a:r>
              <a:rPr lang="ru-RU" dirty="0"/>
              <a:t> за </a:t>
            </a:r>
            <a:r>
              <a:rPr lang="ru-RU" dirty="0" err="1"/>
              <a:t>автономни</a:t>
            </a:r>
            <a:r>
              <a:rPr lang="ru-RU" dirty="0"/>
              <a:t> </a:t>
            </a:r>
            <a:r>
              <a:rPr lang="ru-RU" dirty="0" err="1"/>
              <a:t>енергийни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роботика</a:t>
            </a:r>
            <a:r>
              <a:rPr lang="ru-RU" dirty="0" smtClean="0"/>
              <a:t> </a:t>
            </a:r>
            <a:r>
              <a:rPr lang="ru-RU" dirty="0"/>
              <a:t>и автоматизация на </a:t>
            </a:r>
            <a:r>
              <a:rPr lang="ru-RU" dirty="0" err="1"/>
              <a:t>процеси</a:t>
            </a:r>
            <a:r>
              <a:rPr lang="ru-RU" dirty="0"/>
              <a:t>, в </a:t>
            </a:r>
            <a:r>
              <a:rPr lang="ru-RU" dirty="0" err="1"/>
              <a:t>т.ч</a:t>
            </a:r>
            <a:r>
              <a:rPr lang="ru-RU" dirty="0"/>
              <a:t>. 3-D </a:t>
            </a:r>
            <a:r>
              <a:rPr lang="ru-RU" dirty="0" err="1"/>
              <a:t>моделиране</a:t>
            </a:r>
            <a:r>
              <a:rPr lang="ru-RU" dirty="0"/>
              <a:t> на </a:t>
            </a:r>
            <a:r>
              <a:rPr lang="ru-RU" dirty="0" err="1"/>
              <a:t>роботизирани</a:t>
            </a:r>
            <a:r>
              <a:rPr lang="ru-RU" dirty="0"/>
              <a:t> </a:t>
            </a:r>
            <a:r>
              <a:rPr lang="ru-RU" dirty="0" err="1"/>
              <a:t>автоматизирани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проектиране</a:t>
            </a:r>
            <a:r>
              <a:rPr lang="ru-RU" dirty="0" smtClean="0"/>
              <a:t> </a:t>
            </a:r>
            <a:r>
              <a:rPr lang="ru-RU" dirty="0"/>
              <a:t>и производство на </a:t>
            </a:r>
            <a:r>
              <a:rPr lang="ru-RU" dirty="0" err="1"/>
              <a:t>високо-технологични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и/или участие в над-</a:t>
            </a:r>
            <a:r>
              <a:rPr lang="ru-RU" dirty="0" err="1"/>
              <a:t>национална</a:t>
            </a:r>
            <a:r>
              <a:rPr lang="ru-RU" dirty="0"/>
              <a:t> </a:t>
            </a:r>
            <a:r>
              <a:rPr lang="ru-RU" dirty="0" err="1"/>
              <a:t>производствена</a:t>
            </a:r>
            <a:r>
              <a:rPr lang="ru-RU" dirty="0"/>
              <a:t> верига, вкл. в </a:t>
            </a:r>
            <a:r>
              <a:rPr lang="ru-RU" dirty="0" err="1"/>
              <a:t>аеро-космическата</a:t>
            </a:r>
            <a:r>
              <a:rPr lang="ru-RU" dirty="0"/>
              <a:t> индустрия;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био-мехатроника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интелигентни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и </a:t>
            </a:r>
            <a:r>
              <a:rPr lang="ru-RU" dirty="0" err="1"/>
              <a:t>уреди</a:t>
            </a:r>
            <a:r>
              <a:rPr lang="ru-RU" dirty="0"/>
              <a:t>, „</a:t>
            </a:r>
            <a:r>
              <a:rPr lang="ru-RU" dirty="0" err="1"/>
              <a:t>интелигентни</a:t>
            </a:r>
            <a:r>
              <a:rPr lang="ru-RU" dirty="0"/>
              <a:t> </a:t>
            </a:r>
            <a:r>
              <a:rPr lang="ru-RU" dirty="0" err="1"/>
              <a:t>домове</a:t>
            </a:r>
            <a:r>
              <a:rPr lang="ru-RU" dirty="0"/>
              <a:t>" - „</a:t>
            </a:r>
            <a:r>
              <a:rPr lang="ru-RU" dirty="0" err="1"/>
              <a:t>интелигентни</a:t>
            </a:r>
            <a:r>
              <a:rPr lang="ru-RU" dirty="0"/>
              <a:t> </a:t>
            </a:r>
            <a:r>
              <a:rPr lang="ru-RU" dirty="0" err="1"/>
              <a:t>градове</a:t>
            </a:r>
            <a:r>
              <a:rPr lang="ru-RU" dirty="0"/>
              <a:t>";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чисти </a:t>
            </a:r>
            <a:r>
              <a:rPr lang="ru-RU" dirty="0"/>
              <a:t>технологии с акцент </a:t>
            </a:r>
            <a:r>
              <a:rPr lang="ru-RU" dirty="0" err="1"/>
              <a:t>върху</a:t>
            </a:r>
            <a:r>
              <a:rPr lang="ru-RU" dirty="0"/>
              <a:t> транспорта и </a:t>
            </a:r>
            <a:r>
              <a:rPr lang="ru-RU" dirty="0" err="1"/>
              <a:t>енергетиката</a:t>
            </a:r>
            <a:r>
              <a:rPr lang="ru-RU" dirty="0"/>
              <a:t> (</a:t>
            </a:r>
            <a:r>
              <a:rPr lang="ru-RU" dirty="0" err="1"/>
              <a:t>съхранение</a:t>
            </a:r>
            <a:r>
              <a:rPr lang="ru-RU" dirty="0"/>
              <a:t>, </a:t>
            </a:r>
            <a:r>
              <a:rPr lang="ru-RU" dirty="0" err="1"/>
              <a:t>спестяване</a:t>
            </a:r>
            <a:r>
              <a:rPr lang="ru-RU" dirty="0"/>
              <a:t> и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разпределение</a:t>
            </a:r>
            <a:r>
              <a:rPr lang="ru-RU" dirty="0"/>
              <a:t> на </a:t>
            </a:r>
            <a:r>
              <a:rPr lang="ru-RU" dirty="0" err="1"/>
              <a:t>енергия</a:t>
            </a:r>
            <a:r>
              <a:rPr lang="ru-RU" dirty="0"/>
              <a:t>, </a:t>
            </a:r>
            <a:r>
              <a:rPr lang="ru-RU" dirty="0" err="1"/>
              <a:t>електрически</a:t>
            </a:r>
            <a:r>
              <a:rPr lang="ru-RU" dirty="0"/>
              <a:t> </a:t>
            </a:r>
            <a:r>
              <a:rPr lang="ru-RU" dirty="0" err="1"/>
              <a:t>превозни</a:t>
            </a:r>
            <a:r>
              <a:rPr lang="ru-RU" dirty="0"/>
              <a:t> средства и </a:t>
            </a:r>
            <a:r>
              <a:rPr lang="ru-RU" dirty="0" err="1"/>
              <a:t>еко-мобилност</a:t>
            </a:r>
            <a:r>
              <a:rPr lang="ru-RU" dirty="0"/>
              <a:t>, водород-</a:t>
            </a:r>
            <a:r>
              <a:rPr lang="ru-RU" dirty="0" err="1"/>
              <a:t>базирани</a:t>
            </a:r>
            <a:r>
              <a:rPr lang="ru-RU" dirty="0"/>
              <a:t> модели и технологии, </a:t>
            </a:r>
            <a:r>
              <a:rPr lang="ru-RU" dirty="0" err="1"/>
              <a:t>безотпадни</a:t>
            </a:r>
            <a:r>
              <a:rPr lang="ru-RU" dirty="0"/>
              <a:t> технологии, технологии и </a:t>
            </a:r>
            <a:r>
              <a:rPr lang="ru-RU" dirty="0" err="1"/>
              <a:t>методи</a:t>
            </a:r>
            <a:r>
              <a:rPr lang="ru-RU" dirty="0"/>
              <a:t> за </a:t>
            </a:r>
            <a:r>
              <a:rPr lang="ru-RU" dirty="0" err="1"/>
              <a:t>включване</a:t>
            </a:r>
            <a:r>
              <a:rPr lang="ru-RU" dirty="0"/>
              <a:t> на </a:t>
            </a:r>
            <a:r>
              <a:rPr lang="ru-RU" dirty="0" err="1"/>
              <a:t>отпадъчни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и </a:t>
            </a:r>
            <a:r>
              <a:rPr lang="ru-RU" dirty="0" err="1"/>
              <a:t>материали</a:t>
            </a:r>
            <a:r>
              <a:rPr lang="ru-RU" dirty="0"/>
              <a:t> от производства в </a:t>
            </a:r>
            <a:r>
              <a:rPr lang="ru-RU" dirty="0" err="1"/>
              <a:t>други</a:t>
            </a:r>
            <a:r>
              <a:rPr lang="ru-RU" dirty="0"/>
              <a:t> производства).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25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429296"/>
            <a:ext cx="9219701" cy="1320800"/>
          </a:xfrm>
        </p:spPr>
        <p:txBody>
          <a:bodyPr>
            <a:normAutofit/>
          </a:bodyPr>
          <a:lstStyle/>
          <a:p>
            <a:r>
              <a:rPr lang="ru-RU" sz="2200" dirty="0"/>
              <a:t>ОПЕРАТИВНА ПРОГРАМА ИНОВАЦИИ И КОНКУРЕНТОСПОСОБНОСТ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9403"/>
            <a:ext cx="9883342" cy="5428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u="sng" dirty="0"/>
              <a:t>Индустрия за здравословен живот и </a:t>
            </a:r>
            <a:r>
              <a:rPr lang="ru-RU" b="1" u="sng" dirty="0" smtClean="0"/>
              <a:t>биотехнологии: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методи </a:t>
            </a:r>
            <a:r>
              <a:rPr lang="ru-RU" dirty="0"/>
              <a:t>за чисто производство, съхранение, преработка и достигане до крайния потребител на специфични български съставки, средства и продукти (вкл. </a:t>
            </a:r>
            <a:r>
              <a:rPr lang="ru-RU" dirty="0" err="1"/>
              <a:t>кисело</a:t>
            </a:r>
            <a:r>
              <a:rPr lang="ru-RU" dirty="0"/>
              <a:t> </a:t>
            </a:r>
            <a:r>
              <a:rPr lang="ru-RU" dirty="0" err="1"/>
              <a:t>мляко</a:t>
            </a:r>
            <a:r>
              <a:rPr lang="ru-RU" dirty="0"/>
              <a:t>, мед и </a:t>
            </a:r>
            <a:r>
              <a:rPr lang="ru-RU" dirty="0" err="1"/>
              <a:t>пчелни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хляб</a:t>
            </a:r>
            <a:r>
              <a:rPr lang="ru-RU" dirty="0"/>
              <a:t>, вино, </a:t>
            </a:r>
            <a:r>
              <a:rPr lang="ru-RU" dirty="0" err="1"/>
              <a:t>млечни</a:t>
            </a:r>
            <a:r>
              <a:rPr lang="ru-RU" dirty="0"/>
              <a:t> и </a:t>
            </a:r>
            <a:r>
              <a:rPr lang="ru-RU" dirty="0" err="1"/>
              <a:t>месни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етерични</a:t>
            </a:r>
            <a:r>
              <a:rPr lang="ru-RU" dirty="0"/>
              <a:t> масла, </a:t>
            </a:r>
            <a:r>
              <a:rPr lang="ru-RU" dirty="0" err="1"/>
              <a:t>бира</a:t>
            </a:r>
            <a:r>
              <a:rPr lang="ru-RU" dirty="0"/>
              <a:t>, </a:t>
            </a:r>
            <a:r>
              <a:rPr lang="ru-RU" dirty="0" err="1"/>
              <a:t>билки</a:t>
            </a:r>
            <a:r>
              <a:rPr lang="ru-RU" dirty="0"/>
              <a:t> и </a:t>
            </a:r>
            <a:r>
              <a:rPr lang="ru-RU" dirty="0" err="1"/>
              <a:t>билкови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козметични</a:t>
            </a:r>
            <a:r>
              <a:rPr lang="ru-RU" dirty="0"/>
              <a:t> средства и </a:t>
            </a:r>
            <a:r>
              <a:rPr lang="ru-RU" dirty="0" err="1"/>
              <a:t>продукти</a:t>
            </a:r>
            <a:r>
              <a:rPr lang="ru-RU" dirty="0"/>
              <a:t>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производство </a:t>
            </a:r>
            <a:r>
              <a:rPr lang="ru-RU" dirty="0"/>
              <a:t>на </a:t>
            </a:r>
            <a:r>
              <a:rPr lang="ru-RU" dirty="0" err="1"/>
              <a:t>специализирани</a:t>
            </a:r>
            <a:r>
              <a:rPr lang="ru-RU" dirty="0"/>
              <a:t> храни и напитки (бебешки и детски, „космически" храни);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производство </a:t>
            </a:r>
            <a:r>
              <a:rPr lang="ru-RU" dirty="0"/>
              <a:t>на </a:t>
            </a:r>
            <a:r>
              <a:rPr lang="ru-RU" dirty="0" err="1"/>
              <a:t>инструменти</a:t>
            </a:r>
            <a:r>
              <a:rPr lang="ru-RU" dirty="0"/>
              <a:t>, </a:t>
            </a:r>
            <a:r>
              <a:rPr lang="ru-RU" dirty="0" err="1"/>
              <a:t>оборудване</a:t>
            </a:r>
            <a:r>
              <a:rPr lang="ru-RU" dirty="0"/>
              <a:t>, </a:t>
            </a:r>
            <a:r>
              <a:rPr lang="ru-RU" dirty="0" err="1"/>
              <a:t>консумативи</a:t>
            </a:r>
            <a:r>
              <a:rPr lang="ru-RU" dirty="0"/>
              <a:t> за </a:t>
            </a:r>
            <a:r>
              <a:rPr lang="ru-RU" dirty="0" err="1"/>
              <a:t>медицинска</a:t>
            </a:r>
            <a:r>
              <a:rPr lang="ru-RU" dirty="0"/>
              <a:t> и </a:t>
            </a:r>
            <a:r>
              <a:rPr lang="ru-RU" dirty="0" err="1"/>
              <a:t>дентална</a:t>
            </a:r>
            <a:r>
              <a:rPr lang="ru-RU" dirty="0"/>
              <a:t> диагностика и терапия и/или участие в над-</a:t>
            </a:r>
            <a:r>
              <a:rPr lang="ru-RU" dirty="0" err="1"/>
              <a:t>национална</a:t>
            </a:r>
            <a:r>
              <a:rPr lang="ru-RU" dirty="0"/>
              <a:t> </a:t>
            </a:r>
            <a:r>
              <a:rPr lang="ru-RU" dirty="0" err="1"/>
              <a:t>производствена</a:t>
            </a:r>
            <a:r>
              <a:rPr lang="ru-RU" dirty="0"/>
              <a:t> верига;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err="1" smtClean="0"/>
              <a:t>персонална</a:t>
            </a:r>
            <a:r>
              <a:rPr lang="ru-RU" dirty="0" smtClean="0"/>
              <a:t> </a:t>
            </a:r>
            <a:r>
              <a:rPr lang="ru-RU" dirty="0"/>
              <a:t>медицина, диагностика и </a:t>
            </a:r>
            <a:r>
              <a:rPr lang="ru-RU" dirty="0" err="1"/>
              <a:t>индивидуална</a:t>
            </a:r>
            <a:r>
              <a:rPr lang="ru-RU" dirty="0"/>
              <a:t> терапия, </a:t>
            </a:r>
            <a:r>
              <a:rPr lang="ru-RU" dirty="0" err="1"/>
              <a:t>лечебни</a:t>
            </a:r>
            <a:r>
              <a:rPr lang="ru-RU" dirty="0"/>
              <a:t> и </a:t>
            </a:r>
            <a:r>
              <a:rPr lang="ru-RU" dirty="0" err="1"/>
              <a:t>лекарствени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и средства;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err="1" smtClean="0"/>
              <a:t>медицински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лечебен</a:t>
            </a:r>
            <a:r>
              <a:rPr lang="ru-RU" dirty="0"/>
              <a:t> </a:t>
            </a:r>
            <a:r>
              <a:rPr lang="ru-RU" dirty="0" err="1"/>
              <a:t>туризъм</a:t>
            </a:r>
            <a:r>
              <a:rPr lang="ru-RU" dirty="0"/>
              <a:t> с акцент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възможностите</a:t>
            </a:r>
            <a:r>
              <a:rPr lang="ru-RU" dirty="0"/>
              <a:t> за персонализация (</a:t>
            </a:r>
            <a:r>
              <a:rPr lang="ru-RU" dirty="0" err="1"/>
              <a:t>немасов</a:t>
            </a:r>
            <a:r>
              <a:rPr lang="ru-RU" dirty="0"/>
              <a:t>, а </a:t>
            </a:r>
            <a:r>
              <a:rPr lang="ru-RU" dirty="0" err="1"/>
              <a:t>персонален</a:t>
            </a:r>
            <a:r>
              <a:rPr lang="ru-RU" dirty="0"/>
              <a:t> </a:t>
            </a:r>
            <a:r>
              <a:rPr lang="ru-RU" dirty="0" err="1"/>
              <a:t>туризъм</a:t>
            </a:r>
            <a:r>
              <a:rPr lang="ru-RU" dirty="0"/>
              <a:t>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нано-технологии </a:t>
            </a:r>
            <a:r>
              <a:rPr lang="ru-RU" dirty="0"/>
              <a:t>в услуга на </a:t>
            </a:r>
            <a:r>
              <a:rPr lang="ru-RU" dirty="0" err="1"/>
              <a:t>медицината</a:t>
            </a:r>
            <a:r>
              <a:rPr lang="ru-RU" dirty="0"/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err="1" smtClean="0"/>
              <a:t>био</a:t>
            </a:r>
            <a:r>
              <a:rPr lang="ru-RU" dirty="0" smtClean="0"/>
              <a:t>-технологии </a:t>
            </a:r>
            <a:r>
              <a:rPr lang="ru-RU" dirty="0"/>
              <a:t>с </a:t>
            </a:r>
            <a:r>
              <a:rPr lang="ru-RU" dirty="0" err="1"/>
              <a:t>пряко</a:t>
            </a:r>
            <a:r>
              <a:rPr lang="ru-RU" dirty="0"/>
              <a:t> приложение за </a:t>
            </a:r>
            <a:r>
              <a:rPr lang="ru-RU" dirty="0" err="1"/>
              <a:t>здравословен</a:t>
            </a:r>
            <a:r>
              <a:rPr lang="ru-RU" dirty="0"/>
              <a:t> начин на живот;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„</a:t>
            </a:r>
            <a:r>
              <a:rPr lang="ru-RU" dirty="0"/>
              <a:t>сини" технологии и приложение на нови </a:t>
            </a:r>
            <a:r>
              <a:rPr lang="ru-RU" dirty="0" err="1"/>
              <a:t>методи</a:t>
            </a:r>
            <a:r>
              <a:rPr lang="ru-RU" dirty="0"/>
              <a:t> и технологии в </a:t>
            </a:r>
            <a:r>
              <a:rPr lang="ru-RU" dirty="0" err="1"/>
              <a:t>устойчивото</a:t>
            </a:r>
            <a:r>
              <a:rPr lang="ru-RU" dirty="0"/>
              <a:t> </a:t>
            </a:r>
            <a:r>
              <a:rPr lang="ru-RU" dirty="0" err="1"/>
              <a:t>ползване</a:t>
            </a:r>
            <a:r>
              <a:rPr lang="ru-RU" dirty="0"/>
              <a:t> на </a:t>
            </a:r>
            <a:r>
              <a:rPr lang="ru-RU" dirty="0" err="1"/>
              <a:t>речни</a:t>
            </a:r>
            <a:r>
              <a:rPr lang="ru-RU" dirty="0"/>
              <a:t> и </a:t>
            </a:r>
            <a:r>
              <a:rPr lang="ru-RU" dirty="0" err="1"/>
              <a:t>морски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производство </a:t>
            </a:r>
            <a:r>
              <a:rPr lang="ru-RU" dirty="0"/>
              <a:t>на </a:t>
            </a:r>
            <a:r>
              <a:rPr lang="ru-RU" dirty="0" err="1"/>
              <a:t>инсталации</a:t>
            </a:r>
            <a:r>
              <a:rPr lang="ru-RU" dirty="0"/>
              <a:t> за </a:t>
            </a:r>
            <a:r>
              <a:rPr lang="ru-RU" dirty="0" err="1"/>
              <a:t>добиване</a:t>
            </a:r>
            <a:r>
              <a:rPr lang="ru-RU" dirty="0"/>
              <a:t> на </a:t>
            </a:r>
            <a:r>
              <a:rPr lang="ru-RU" dirty="0" err="1"/>
              <a:t>екологично</a:t>
            </a:r>
            <a:r>
              <a:rPr lang="ru-RU" dirty="0"/>
              <a:t> чиста </a:t>
            </a:r>
            <a:r>
              <a:rPr lang="ru-RU" dirty="0" err="1"/>
              <a:t>електроенергия</a:t>
            </a:r>
            <a:r>
              <a:rPr lang="ru-RU" dirty="0"/>
              <a:t> и </a:t>
            </a:r>
            <a:r>
              <a:rPr lang="ru-RU" dirty="0" err="1"/>
              <a:t>промишлена</a:t>
            </a:r>
            <a:r>
              <a:rPr lang="ru-RU" dirty="0"/>
              <a:t> вода;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зелена </a:t>
            </a:r>
            <a:r>
              <a:rPr lang="ru-RU" dirty="0" err="1"/>
              <a:t>икономика</a:t>
            </a:r>
            <a:r>
              <a:rPr lang="ru-RU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96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47984" cy="1320800"/>
          </a:xfrm>
        </p:spPr>
        <p:txBody>
          <a:bodyPr>
            <a:normAutofit/>
          </a:bodyPr>
          <a:lstStyle/>
          <a:p>
            <a:r>
              <a:rPr lang="ru-RU" sz="2200" dirty="0"/>
              <a:t>ОПЕРАТИВНА ПРОГРАМА ИНОВАЦИИ И КОНКУРЕНТОСПОСОБНОСТ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424"/>
            <a:ext cx="8596668" cy="5289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Нови технологии в </a:t>
            </a:r>
            <a:r>
              <a:rPr lang="ru-RU" b="1" u="sng" dirty="0" err="1"/>
              <a:t>креативните</a:t>
            </a:r>
            <a:r>
              <a:rPr lang="ru-RU" b="1" u="sng" dirty="0"/>
              <a:t> и </a:t>
            </a:r>
            <a:r>
              <a:rPr lang="ru-RU" b="1" u="sng" dirty="0" err="1"/>
              <a:t>рекреативните</a:t>
            </a:r>
            <a:r>
              <a:rPr lang="ru-RU" b="1" u="sng" dirty="0"/>
              <a:t> индустрии: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културните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творческите</a:t>
            </a:r>
            <a:r>
              <a:rPr lang="ru-RU" dirty="0"/>
              <a:t> индустрии (</a:t>
            </a:r>
            <a:r>
              <a:rPr lang="ru-RU" dirty="0" err="1"/>
              <a:t>според</a:t>
            </a:r>
            <a:r>
              <a:rPr lang="ru-RU" dirty="0"/>
              <a:t> дефиниция на ЕК: архитектура, </a:t>
            </a:r>
            <a:r>
              <a:rPr lang="ru-RU" dirty="0" err="1"/>
              <a:t>архивно</a:t>
            </a:r>
            <a:r>
              <a:rPr lang="ru-RU" dirty="0"/>
              <a:t> дело и </a:t>
            </a:r>
            <a:r>
              <a:rPr lang="ru-RU" dirty="0" err="1"/>
              <a:t>библиотекарство</a:t>
            </a:r>
            <a:r>
              <a:rPr lang="ru-RU" dirty="0"/>
              <a:t>, </a:t>
            </a:r>
            <a:r>
              <a:rPr lang="ru-RU" dirty="0" err="1"/>
              <a:t>артистични</a:t>
            </a:r>
            <a:r>
              <a:rPr lang="ru-RU" dirty="0"/>
              <a:t> </a:t>
            </a:r>
            <a:r>
              <a:rPr lang="ru-RU" dirty="0" err="1"/>
              <a:t>занаятчийство</a:t>
            </a:r>
            <a:r>
              <a:rPr lang="ru-RU" dirty="0"/>
              <a:t>, аудио-</a:t>
            </a:r>
            <a:r>
              <a:rPr lang="ru-RU" dirty="0" err="1"/>
              <a:t>визуални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(</a:t>
            </a:r>
            <a:r>
              <a:rPr lang="ru-RU" dirty="0" err="1"/>
              <a:t>филми</a:t>
            </a:r>
            <a:r>
              <a:rPr lang="ru-RU" dirty="0"/>
              <a:t>, ТВ, видео </a:t>
            </a:r>
            <a:r>
              <a:rPr lang="ru-RU" dirty="0" err="1"/>
              <a:t>игри</a:t>
            </a:r>
            <a:r>
              <a:rPr lang="ru-RU" dirty="0"/>
              <a:t> и </a:t>
            </a:r>
            <a:r>
              <a:rPr lang="ru-RU" dirty="0" err="1"/>
              <a:t>мултимедия</a:t>
            </a:r>
            <a:r>
              <a:rPr lang="ru-RU" dirty="0"/>
              <a:t>), </a:t>
            </a:r>
            <a:r>
              <a:rPr lang="ru-RU" dirty="0" err="1"/>
              <a:t>културно</a:t>
            </a:r>
            <a:r>
              <a:rPr lang="ru-RU" dirty="0"/>
              <a:t> наследство, дизайн, вкл. моден дизайн, фестивали, </a:t>
            </a:r>
            <a:r>
              <a:rPr lang="ru-RU" dirty="0" err="1"/>
              <a:t>музика</a:t>
            </a:r>
            <a:r>
              <a:rPr lang="ru-RU" dirty="0"/>
              <a:t>, </a:t>
            </a:r>
            <a:r>
              <a:rPr lang="ru-RU" dirty="0" err="1"/>
              <a:t>сценични</a:t>
            </a:r>
            <a:r>
              <a:rPr lang="ru-RU" dirty="0"/>
              <a:t> и </a:t>
            </a:r>
            <a:r>
              <a:rPr lang="ru-RU" dirty="0" err="1"/>
              <a:t>визуални</a:t>
            </a:r>
            <a:r>
              <a:rPr lang="ru-RU" dirty="0"/>
              <a:t> </a:t>
            </a:r>
            <a:r>
              <a:rPr lang="ru-RU" dirty="0" err="1"/>
              <a:t>изкуства</a:t>
            </a:r>
            <a:r>
              <a:rPr lang="ru-RU" dirty="0"/>
              <a:t>, </a:t>
            </a:r>
            <a:r>
              <a:rPr lang="ru-RU" dirty="0" err="1"/>
              <a:t>издателска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, радио;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компютърни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мобилни</a:t>
            </a:r>
            <a:r>
              <a:rPr lang="ru-RU" dirty="0"/>
              <a:t> приложения и </a:t>
            </a:r>
            <a:r>
              <a:rPr lang="ru-RU" dirty="0" err="1"/>
              <a:t>игри</a:t>
            </a:r>
            <a:r>
              <a:rPr lang="ru-RU" dirty="0"/>
              <a:t> с </a:t>
            </a:r>
            <a:r>
              <a:rPr lang="ru-RU" dirty="0" err="1"/>
              <a:t>образователен</a:t>
            </a:r>
            <a:r>
              <a:rPr lang="ru-RU" dirty="0"/>
              <a:t>, маркетинг и/или развлекателен характер;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/>
              <a:t>алтернативен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селски</a:t>
            </a:r>
            <a:r>
              <a:rPr lang="ru-RU" dirty="0"/>
              <a:t>, </a:t>
            </a:r>
            <a:r>
              <a:rPr lang="ru-RU" dirty="0" err="1"/>
              <a:t>еко</a:t>
            </a:r>
            <a:r>
              <a:rPr lang="ru-RU" dirty="0"/>
              <a:t>-, </a:t>
            </a:r>
            <a:r>
              <a:rPr lang="ru-RU" dirty="0" err="1"/>
              <a:t>културен</a:t>
            </a:r>
            <a:r>
              <a:rPr lang="ru-RU" dirty="0"/>
              <a:t> и </a:t>
            </a:r>
            <a:r>
              <a:rPr lang="ru-RU" dirty="0" err="1"/>
              <a:t>фестивален</a:t>
            </a:r>
            <a:r>
              <a:rPr lang="ru-RU" dirty="0"/>
              <a:t>) и </a:t>
            </a:r>
            <a:r>
              <a:rPr lang="ru-RU" dirty="0" err="1"/>
              <a:t>екстремен</a:t>
            </a:r>
            <a:r>
              <a:rPr lang="ru-RU" dirty="0"/>
              <a:t> </a:t>
            </a:r>
            <a:r>
              <a:rPr lang="ru-RU" dirty="0" err="1"/>
              <a:t>туризъм</a:t>
            </a:r>
            <a:r>
              <a:rPr lang="ru-RU" dirty="0"/>
              <a:t> и спорт (за </a:t>
            </a:r>
            <a:r>
              <a:rPr lang="ru-RU" dirty="0" err="1"/>
              <a:t>стимулиране</a:t>
            </a:r>
            <a:r>
              <a:rPr lang="ru-RU" dirty="0"/>
              <a:t> на </a:t>
            </a:r>
            <a:r>
              <a:rPr lang="ru-RU" dirty="0" err="1"/>
              <a:t>несезонен</a:t>
            </a:r>
            <a:r>
              <a:rPr lang="ru-RU" dirty="0"/>
              <a:t>, </a:t>
            </a:r>
            <a:r>
              <a:rPr lang="ru-RU" dirty="0" err="1"/>
              <a:t>немасов</a:t>
            </a:r>
            <a:r>
              <a:rPr lang="ru-RU" dirty="0"/>
              <a:t>, а постоянен </a:t>
            </a:r>
            <a:r>
              <a:rPr lang="ru-RU" dirty="0" err="1"/>
              <a:t>нишов</a:t>
            </a:r>
            <a:r>
              <a:rPr lang="ru-RU" dirty="0"/>
              <a:t> </a:t>
            </a:r>
            <a:r>
              <a:rPr lang="ru-RU" dirty="0" err="1"/>
              <a:t>туризъм</a:t>
            </a:r>
            <a:r>
              <a:rPr lang="ru-RU" dirty="0"/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производство </a:t>
            </a:r>
            <a:r>
              <a:rPr lang="ru-RU" dirty="0"/>
              <a:t>на стоки и </a:t>
            </a:r>
            <a:r>
              <a:rPr lang="ru-RU" dirty="0" err="1"/>
              <a:t>съоръжения</a:t>
            </a:r>
            <a:r>
              <a:rPr lang="ru-RU" dirty="0"/>
              <a:t> с </a:t>
            </a:r>
            <a:r>
              <a:rPr lang="ru-RU" dirty="0" err="1"/>
              <a:t>пряко</a:t>
            </a:r>
            <a:r>
              <a:rPr lang="ru-RU" dirty="0"/>
              <a:t> приложение в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(напр. </a:t>
            </a:r>
            <a:r>
              <a:rPr lang="ru-RU" dirty="0" err="1"/>
              <a:t>национални</a:t>
            </a:r>
            <a:r>
              <a:rPr lang="ru-RU" dirty="0"/>
              <a:t> (</a:t>
            </a:r>
            <a:r>
              <a:rPr lang="ru-RU" dirty="0" err="1"/>
              <a:t>регионални</a:t>
            </a:r>
            <a:r>
              <a:rPr lang="ru-RU" dirty="0"/>
              <a:t>) </a:t>
            </a:r>
            <a:r>
              <a:rPr lang="ru-RU" dirty="0" err="1"/>
              <a:t>носии</a:t>
            </a:r>
            <a:r>
              <a:rPr lang="ru-RU" dirty="0" smtClean="0"/>
              <a:t>,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/>
              <a:t>велосипеди</a:t>
            </a:r>
            <a:r>
              <a:rPr lang="ru-RU" dirty="0"/>
              <a:t>, </a:t>
            </a:r>
            <a:r>
              <a:rPr lang="ru-RU" dirty="0" err="1"/>
              <a:t>стени</a:t>
            </a:r>
            <a:r>
              <a:rPr lang="ru-RU" dirty="0"/>
              <a:t> за </a:t>
            </a:r>
            <a:r>
              <a:rPr lang="ru-RU" dirty="0" err="1"/>
              <a:t>катерене</a:t>
            </a:r>
            <a:r>
              <a:rPr lang="ru-RU" dirty="0"/>
              <a:t> и др. стоки за </a:t>
            </a:r>
            <a:r>
              <a:rPr lang="ru-RU" dirty="0" err="1"/>
              <a:t>алтернативни</a:t>
            </a:r>
            <a:r>
              <a:rPr lang="ru-RU" dirty="0"/>
              <a:t> и </a:t>
            </a:r>
            <a:r>
              <a:rPr lang="ru-RU" dirty="0" err="1"/>
              <a:t>екстремни</a:t>
            </a:r>
            <a:r>
              <a:rPr lang="ru-RU" dirty="0"/>
              <a:t> </a:t>
            </a:r>
            <a:r>
              <a:rPr lang="ru-RU" dirty="0" err="1"/>
              <a:t>спортове</a:t>
            </a:r>
            <a:r>
              <a:rPr lang="ru-RU" dirty="0"/>
              <a:t>, </a:t>
            </a:r>
            <a:r>
              <a:rPr lang="ru-RU" dirty="0" err="1"/>
              <a:t>костюми</a:t>
            </a:r>
            <a:r>
              <a:rPr lang="ru-RU" dirty="0"/>
              <a:t>, </a:t>
            </a:r>
            <a:r>
              <a:rPr lang="ru-RU" dirty="0" err="1"/>
              <a:t>декори</a:t>
            </a:r>
            <a:r>
              <a:rPr lang="ru-RU" dirty="0"/>
              <a:t>, </a:t>
            </a:r>
            <a:r>
              <a:rPr lang="ru-RU" dirty="0" err="1"/>
              <a:t>материали</a:t>
            </a:r>
            <a:r>
              <a:rPr lang="ru-RU" dirty="0"/>
              <a:t> за исторически </a:t>
            </a:r>
            <a:r>
              <a:rPr lang="ru-RU" dirty="0" err="1"/>
              <a:t>възстановки</a:t>
            </a:r>
            <a:r>
              <a:rPr lang="ru-RU" dirty="0"/>
              <a:t>, </a:t>
            </a:r>
            <a:r>
              <a:rPr lang="ru-RU" dirty="0" err="1"/>
              <a:t>специализирана</a:t>
            </a:r>
            <a:r>
              <a:rPr lang="ru-RU" dirty="0"/>
              <a:t> </a:t>
            </a:r>
            <a:r>
              <a:rPr lang="ru-RU" dirty="0" err="1"/>
              <a:t>екипировка</a:t>
            </a:r>
            <a:r>
              <a:rPr lang="ru-RU" dirty="0"/>
              <a:t> и </a:t>
            </a:r>
            <a:r>
              <a:rPr lang="ru-RU" dirty="0" err="1"/>
              <a:t>оборудване</a:t>
            </a:r>
            <a:r>
              <a:rPr lang="ru-RU" dirty="0"/>
              <a:t>, печатни издания).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11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45207" cy="1320800"/>
          </a:xfrm>
        </p:spPr>
        <p:txBody>
          <a:bodyPr>
            <a:normAutofit/>
          </a:bodyPr>
          <a:lstStyle/>
          <a:p>
            <a:r>
              <a:rPr lang="ru-RU" sz="2200" dirty="0"/>
              <a:t>ОПЕРАТИВНА ПРОГРАМА ИНОВАЦИИ И КОНКУРЕНТОСПОСОБНОСТ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25388"/>
            <a:ext cx="9857585" cy="54326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 err="1"/>
              <a:t>Примерни</a:t>
            </a:r>
            <a:r>
              <a:rPr lang="ru-RU" sz="2400" b="1" u="sng" dirty="0"/>
              <a:t> </a:t>
            </a:r>
            <a:r>
              <a:rPr lang="ru-RU" sz="2400" b="1" u="sng" dirty="0" err="1" smtClean="0"/>
              <a:t>дейности</a:t>
            </a:r>
            <a:r>
              <a:rPr lang="ru-RU" sz="2400" b="1" u="sng" dirty="0" smtClean="0"/>
              <a:t> по Приоритетна ос 2 – </a:t>
            </a:r>
            <a:r>
              <a:rPr lang="ru-RU" sz="2400" b="1" u="sng" dirty="0" err="1" smtClean="0"/>
              <a:t>Предприемачество</a:t>
            </a:r>
            <a:r>
              <a:rPr lang="ru-RU" sz="2400" b="1" u="sng" dirty="0" smtClean="0"/>
              <a:t> и </a:t>
            </a:r>
            <a:r>
              <a:rPr lang="ru-RU" sz="2400" b="1" u="sng" dirty="0" err="1" smtClean="0"/>
              <a:t>капацитет</a:t>
            </a:r>
            <a:r>
              <a:rPr lang="ru-RU" sz="2400" b="1" u="sng" dirty="0" smtClean="0"/>
              <a:t> за </a:t>
            </a:r>
            <a:r>
              <a:rPr lang="ru-RU" sz="2400" b="1" u="sng" dirty="0" err="1" smtClean="0"/>
              <a:t>растеж</a:t>
            </a:r>
            <a:r>
              <a:rPr lang="ru-RU" sz="2400" b="1" u="sng" dirty="0" smtClean="0"/>
              <a:t> на МСП:</a:t>
            </a:r>
            <a:endParaRPr lang="ru-RU" sz="2400" b="1" u="sng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err="1" smtClean="0"/>
              <a:t>Насърчаване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предприемачеството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/>
              <a:t>Инвестиции </a:t>
            </a:r>
            <a:r>
              <a:rPr lang="ru-RU" sz="2400" dirty="0"/>
              <a:t>за </a:t>
            </a:r>
            <a:r>
              <a:rPr lang="ru-RU" sz="2400" dirty="0" err="1"/>
              <a:t>подобряване</a:t>
            </a:r>
            <a:r>
              <a:rPr lang="ru-RU" sz="2400" dirty="0"/>
              <a:t> на </a:t>
            </a:r>
            <a:r>
              <a:rPr lang="ru-RU" sz="2400" dirty="0" err="1"/>
              <a:t>производствения</a:t>
            </a:r>
            <a:r>
              <a:rPr lang="ru-RU" sz="2400" dirty="0"/>
              <a:t> </a:t>
            </a:r>
            <a:r>
              <a:rPr lang="ru-RU" sz="2400" dirty="0" err="1"/>
              <a:t>капацитет</a:t>
            </a:r>
            <a:r>
              <a:rPr lang="ru-RU" sz="2400" dirty="0"/>
              <a:t> за </a:t>
            </a:r>
            <a:r>
              <a:rPr lang="ru-RU" sz="2400" dirty="0" err="1"/>
              <a:t>растеж</a:t>
            </a:r>
            <a:r>
              <a:rPr lang="ru-RU" sz="2400" dirty="0"/>
              <a:t> чрез </a:t>
            </a:r>
            <a:r>
              <a:rPr lang="ru-RU" sz="2400" dirty="0" err="1"/>
              <a:t>ефективното</a:t>
            </a:r>
            <a:r>
              <a:rPr lang="ru-RU" sz="2400" dirty="0"/>
              <a:t> и </a:t>
            </a:r>
            <a:r>
              <a:rPr lang="ru-RU" sz="2400" dirty="0" err="1"/>
              <a:t>ефикасно</a:t>
            </a:r>
            <a:r>
              <a:rPr lang="ru-RU" sz="2400" dirty="0"/>
              <a:t> </a:t>
            </a:r>
            <a:r>
              <a:rPr lang="ru-RU" sz="2400" dirty="0" err="1"/>
              <a:t>използване</a:t>
            </a:r>
            <a:r>
              <a:rPr lang="ru-RU" sz="2400" dirty="0"/>
              <a:t> на </a:t>
            </a:r>
            <a:r>
              <a:rPr lang="ru-RU" sz="2400" dirty="0" err="1"/>
              <a:t>факторите</a:t>
            </a:r>
            <a:r>
              <a:rPr lang="ru-RU" sz="2400" dirty="0"/>
              <a:t> на </a:t>
            </a:r>
            <a:r>
              <a:rPr lang="ru-RU" sz="2400" dirty="0" err="1"/>
              <a:t>производството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err="1" smtClean="0"/>
              <a:t>Подкрепа</a:t>
            </a:r>
            <a:r>
              <a:rPr lang="ru-RU" sz="2400" dirty="0" smtClean="0"/>
              <a:t> </a:t>
            </a:r>
            <a:r>
              <a:rPr lang="ru-RU" sz="2400" dirty="0"/>
              <a:t>за </a:t>
            </a:r>
            <a:r>
              <a:rPr lang="ru-RU" sz="2400" dirty="0" err="1"/>
              <a:t>специализирани</a:t>
            </a:r>
            <a:r>
              <a:rPr lang="ru-RU" sz="2400" dirty="0"/>
              <a:t> услуги за МСП за развитие и </a:t>
            </a:r>
            <a:r>
              <a:rPr lang="ru-RU" sz="2400" dirty="0" err="1"/>
              <a:t>укрепване</a:t>
            </a:r>
            <a:r>
              <a:rPr lang="ru-RU" sz="2400" dirty="0"/>
              <a:t> на </a:t>
            </a:r>
            <a:r>
              <a:rPr lang="ru-RU" sz="2400" dirty="0" err="1"/>
              <a:t>управленския</a:t>
            </a:r>
            <a:r>
              <a:rPr lang="ru-RU" sz="2400" dirty="0"/>
              <a:t> </a:t>
            </a:r>
            <a:r>
              <a:rPr lang="ru-RU" sz="2400" dirty="0" err="1"/>
              <a:t>капацитет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err="1" smtClean="0"/>
              <a:t>Подкрепа</a:t>
            </a:r>
            <a:r>
              <a:rPr lang="ru-RU" sz="2400" dirty="0" smtClean="0"/>
              <a:t> </a:t>
            </a:r>
            <a:r>
              <a:rPr lang="ru-RU" sz="2400" dirty="0"/>
              <a:t>за </a:t>
            </a:r>
            <a:r>
              <a:rPr lang="ru-RU" sz="2400" dirty="0" err="1"/>
              <a:t>растеж</a:t>
            </a:r>
            <a:r>
              <a:rPr lang="ru-RU" sz="2400" dirty="0"/>
              <a:t> на </a:t>
            </a:r>
            <a:r>
              <a:rPr lang="ru-RU" sz="2400" dirty="0" err="1"/>
              <a:t>предприятията</a:t>
            </a:r>
            <a:r>
              <a:rPr lang="ru-RU" sz="2400" dirty="0"/>
              <a:t> чрез </a:t>
            </a:r>
            <a:r>
              <a:rPr lang="ru-RU" sz="2400" dirty="0" err="1"/>
              <a:t>подобряване</a:t>
            </a:r>
            <a:r>
              <a:rPr lang="ru-RU" sz="2400" dirty="0"/>
              <a:t> на </a:t>
            </a:r>
            <a:r>
              <a:rPr lang="ru-RU" sz="2400" dirty="0" err="1"/>
              <a:t>качеството</a:t>
            </a:r>
            <a:r>
              <a:rPr lang="ru-RU" sz="2400" dirty="0"/>
              <a:t> и </a:t>
            </a:r>
            <a:r>
              <a:rPr lang="ru-RU" sz="2400" dirty="0" err="1"/>
              <a:t>насърчаване</a:t>
            </a:r>
            <a:r>
              <a:rPr lang="ru-RU" sz="2400" dirty="0"/>
              <a:t> </a:t>
            </a:r>
            <a:r>
              <a:rPr lang="ru-RU" sz="2400" dirty="0" err="1"/>
              <a:t>използването</a:t>
            </a:r>
            <a:r>
              <a:rPr lang="ru-RU" sz="2400" dirty="0"/>
              <a:t> на </a:t>
            </a:r>
            <a:r>
              <a:rPr lang="ru-RU" sz="2400" dirty="0" smtClean="0"/>
              <a:t>ИКТ</a:t>
            </a:r>
          </a:p>
          <a:p>
            <a:pPr marL="0" indent="0" algn="just">
              <a:buNone/>
            </a:pPr>
            <a:r>
              <a:rPr lang="ru-RU" sz="2400" dirty="0" smtClean="0"/>
              <a:t>Секторен подход съгласно Националната стратегия за насърчаване на МСП.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7422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1419" cy="1320800"/>
          </a:xfrm>
        </p:spPr>
        <p:txBody>
          <a:bodyPr>
            <a:normAutofit/>
          </a:bodyPr>
          <a:lstStyle/>
          <a:p>
            <a:r>
              <a:rPr lang="ru-RU" sz="2200" dirty="0"/>
              <a:t>ОПЕРАТИВНА ПРОГРАМА ИНОВАЦИИ И КОНКУРЕНТОСПОСОБНОСТ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828"/>
            <a:ext cx="9847231" cy="52256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За </a:t>
            </a:r>
            <a:r>
              <a:rPr lang="ru-RU" dirty="0"/>
              <a:t>кандидатстване ще бъде допустимо подаване на проектни предложения само от кандидати с код на основна икономическа дейност по Класификация на икономическите дейности (КИД - 2008) в една от определените групи сектори на икономическа дейност съгласно тяхната технологична интензивност, както следва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endParaRPr lang="ru-RU" b="1" u="sng" dirty="0" smtClean="0"/>
          </a:p>
          <a:p>
            <a:pPr marL="0" indent="0">
              <a:buNone/>
            </a:pPr>
            <a:r>
              <a:rPr lang="ru-RU" b="1" u="sng" dirty="0" smtClean="0"/>
              <a:t>Високотехнологични </a:t>
            </a:r>
            <a:r>
              <a:rPr lang="ru-RU" b="1" u="sng" dirty="0"/>
              <a:t>и средно високотехнологични промишлени производства:</a:t>
            </a:r>
          </a:p>
          <a:p>
            <a:r>
              <a:rPr lang="ru-RU" dirty="0" smtClean="0"/>
              <a:t>С20 </a:t>
            </a:r>
            <a:r>
              <a:rPr lang="ru-RU" dirty="0"/>
              <a:t>„Производство на </a:t>
            </a:r>
            <a:r>
              <a:rPr lang="ru-RU" dirty="0" err="1"/>
              <a:t>химични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"</a:t>
            </a:r>
          </a:p>
          <a:p>
            <a:r>
              <a:rPr lang="ru-RU" dirty="0" smtClean="0"/>
              <a:t>C21 </a:t>
            </a:r>
            <a:r>
              <a:rPr lang="ru-RU" dirty="0"/>
              <a:t>„</a:t>
            </a:r>
            <a:r>
              <a:rPr lang="ru-RU" dirty="0" err="1"/>
              <a:t>Производството</a:t>
            </a:r>
            <a:r>
              <a:rPr lang="ru-RU" dirty="0"/>
              <a:t> на </a:t>
            </a:r>
            <a:r>
              <a:rPr lang="ru-RU" dirty="0" err="1"/>
              <a:t>лекарствени</a:t>
            </a:r>
            <a:r>
              <a:rPr lang="ru-RU" dirty="0"/>
              <a:t> вещества и </a:t>
            </a:r>
            <a:r>
              <a:rPr lang="ru-RU" dirty="0" err="1"/>
              <a:t>продукти</a:t>
            </a:r>
            <a:r>
              <a:rPr lang="ru-RU" dirty="0"/>
              <a:t>"</a:t>
            </a:r>
          </a:p>
          <a:p>
            <a:r>
              <a:rPr lang="ru-RU" dirty="0" smtClean="0"/>
              <a:t>C26 </a:t>
            </a:r>
            <a:r>
              <a:rPr lang="ru-RU" dirty="0"/>
              <a:t>„</a:t>
            </a:r>
            <a:r>
              <a:rPr lang="ru-RU" dirty="0" err="1"/>
              <a:t>Производството</a:t>
            </a:r>
            <a:r>
              <a:rPr lang="ru-RU" dirty="0"/>
              <a:t> на  </a:t>
            </a:r>
            <a:r>
              <a:rPr lang="ru-RU" dirty="0" err="1"/>
              <a:t>компютърна</a:t>
            </a:r>
            <a:r>
              <a:rPr lang="ru-RU" dirty="0"/>
              <a:t>  и  </a:t>
            </a:r>
            <a:r>
              <a:rPr lang="ru-RU" dirty="0" err="1"/>
              <a:t>комуникационна</a:t>
            </a:r>
            <a:r>
              <a:rPr lang="ru-RU" dirty="0"/>
              <a:t> техника, </a:t>
            </a:r>
            <a:r>
              <a:rPr lang="ru-RU" dirty="0" err="1"/>
              <a:t>електронни</a:t>
            </a:r>
            <a:r>
              <a:rPr lang="ru-RU" dirty="0"/>
              <a:t>  и </a:t>
            </a:r>
            <a:r>
              <a:rPr lang="ru-RU" dirty="0" err="1" smtClean="0"/>
              <a:t>оптични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/>
              <a:t>"</a:t>
            </a:r>
          </a:p>
          <a:p>
            <a:r>
              <a:rPr lang="ru-RU" dirty="0" smtClean="0"/>
              <a:t>С27 </a:t>
            </a:r>
            <a:r>
              <a:rPr lang="ru-RU" dirty="0"/>
              <a:t>„Производство на </a:t>
            </a:r>
            <a:r>
              <a:rPr lang="ru-RU" dirty="0" err="1"/>
              <a:t>електрически</a:t>
            </a:r>
            <a:r>
              <a:rPr lang="ru-RU" dirty="0"/>
              <a:t> </a:t>
            </a:r>
            <a:r>
              <a:rPr lang="ru-RU" dirty="0" err="1"/>
              <a:t>съоръжения</a:t>
            </a:r>
            <a:r>
              <a:rPr lang="ru-RU" dirty="0"/>
              <a:t>"</a:t>
            </a:r>
          </a:p>
          <a:p>
            <a:r>
              <a:rPr lang="ru-RU" dirty="0" smtClean="0"/>
              <a:t>С28 </a:t>
            </a:r>
            <a:r>
              <a:rPr lang="ru-RU" dirty="0"/>
              <a:t>„Производство на </a:t>
            </a:r>
            <a:r>
              <a:rPr lang="ru-RU" dirty="0" err="1"/>
              <a:t>машини</a:t>
            </a:r>
            <a:r>
              <a:rPr lang="ru-RU" dirty="0"/>
              <a:t> и </a:t>
            </a:r>
            <a:r>
              <a:rPr lang="ru-RU" dirty="0" err="1"/>
              <a:t>оборудване</a:t>
            </a:r>
            <a:r>
              <a:rPr lang="ru-RU" dirty="0"/>
              <a:t>, с </a:t>
            </a:r>
            <a:r>
              <a:rPr lang="ru-RU" dirty="0" err="1"/>
              <a:t>общо</a:t>
            </a:r>
            <a:r>
              <a:rPr lang="ru-RU" dirty="0"/>
              <a:t> и </a:t>
            </a:r>
            <a:r>
              <a:rPr lang="ru-RU" dirty="0" err="1"/>
              <a:t>специално</a:t>
            </a:r>
            <a:r>
              <a:rPr lang="ru-RU" dirty="0"/>
              <a:t> предназначение"</a:t>
            </a:r>
          </a:p>
          <a:p>
            <a:r>
              <a:rPr lang="ru-RU" dirty="0" smtClean="0"/>
              <a:t>С29 </a:t>
            </a:r>
            <a:r>
              <a:rPr lang="ru-RU" dirty="0"/>
              <a:t>„Производство на автомобили, </a:t>
            </a:r>
            <a:r>
              <a:rPr lang="ru-RU" dirty="0" err="1"/>
              <a:t>ремаркета</a:t>
            </a:r>
            <a:r>
              <a:rPr lang="ru-RU" dirty="0"/>
              <a:t> и </a:t>
            </a:r>
            <a:r>
              <a:rPr lang="ru-RU" dirty="0" err="1"/>
              <a:t>полуремаркета</a:t>
            </a:r>
            <a:r>
              <a:rPr lang="ru-RU" dirty="0"/>
              <a:t>"</a:t>
            </a:r>
          </a:p>
          <a:p>
            <a:r>
              <a:rPr lang="ru-RU" dirty="0" smtClean="0"/>
              <a:t>С30 </a:t>
            </a:r>
            <a:r>
              <a:rPr lang="ru-RU" dirty="0"/>
              <a:t>„Производство на </a:t>
            </a:r>
            <a:r>
              <a:rPr lang="ru-RU" dirty="0" err="1"/>
              <a:t>превозни</a:t>
            </a:r>
            <a:r>
              <a:rPr lang="ru-RU" dirty="0"/>
              <a:t> средства, без автомобили"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91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21090" cy="1320800"/>
          </a:xfrm>
        </p:spPr>
        <p:txBody>
          <a:bodyPr>
            <a:normAutofit/>
          </a:bodyPr>
          <a:lstStyle/>
          <a:p>
            <a:r>
              <a:rPr lang="ru-RU" sz="2200" dirty="0"/>
              <a:t>ОПЕРАТИВНА ПРОГРАМА ИНОВАЦИИ И КОНКУРЕНТОСПОСОБНОСТ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4659"/>
            <a:ext cx="8596668" cy="4760259"/>
          </a:xfrm>
        </p:spPr>
        <p:txBody>
          <a:bodyPr/>
          <a:lstStyle/>
          <a:p>
            <a:pPr marL="0" indent="0">
              <a:buNone/>
            </a:pPr>
            <a:r>
              <a:rPr lang="ru-RU" sz="2000" b="1" u="sng" dirty="0" err="1"/>
              <a:t>Интензивни</a:t>
            </a:r>
            <a:r>
              <a:rPr lang="ru-RU" sz="2000" b="1" u="sng" dirty="0"/>
              <a:t> на знание услуги:</a:t>
            </a:r>
          </a:p>
          <a:p>
            <a:r>
              <a:rPr lang="ru-RU" sz="2000" dirty="0"/>
              <a:t>J58 „</a:t>
            </a:r>
            <a:r>
              <a:rPr lang="ru-RU" sz="2000" dirty="0" err="1"/>
              <a:t>Издателска</a:t>
            </a:r>
            <a:r>
              <a:rPr lang="ru-RU" sz="2000" dirty="0"/>
              <a:t> </a:t>
            </a:r>
            <a:r>
              <a:rPr lang="ru-RU" sz="2000" dirty="0" err="1"/>
              <a:t>дейност</a:t>
            </a:r>
            <a:r>
              <a:rPr lang="ru-RU" sz="2000" dirty="0"/>
              <a:t>"</a:t>
            </a:r>
          </a:p>
          <a:p>
            <a:r>
              <a:rPr lang="ru-RU" sz="2000" dirty="0"/>
              <a:t>J59 „</a:t>
            </a:r>
            <a:r>
              <a:rPr lang="ru-RU" sz="2000" dirty="0" err="1"/>
              <a:t>Производството</a:t>
            </a:r>
            <a:r>
              <a:rPr lang="ru-RU" sz="2000" dirty="0"/>
              <a:t> на </a:t>
            </a:r>
            <a:r>
              <a:rPr lang="ru-RU" sz="2000" dirty="0" err="1"/>
              <a:t>филми</a:t>
            </a:r>
            <a:r>
              <a:rPr lang="ru-RU" sz="2000" dirty="0"/>
              <a:t> и </a:t>
            </a:r>
            <a:r>
              <a:rPr lang="ru-RU" sz="2000" dirty="0" err="1"/>
              <a:t>телевизионни</a:t>
            </a:r>
            <a:r>
              <a:rPr lang="ru-RU" sz="2000" dirty="0"/>
              <a:t> </a:t>
            </a:r>
            <a:r>
              <a:rPr lang="ru-RU" sz="2000" dirty="0" err="1"/>
              <a:t>предавания</a:t>
            </a:r>
            <a:r>
              <a:rPr lang="ru-RU" sz="2000" dirty="0"/>
              <a:t>, </a:t>
            </a:r>
            <a:r>
              <a:rPr lang="ru-RU" sz="2000" dirty="0" err="1"/>
              <a:t>звукозаписване</a:t>
            </a:r>
            <a:r>
              <a:rPr lang="ru-RU" sz="2000" dirty="0"/>
              <a:t> и </a:t>
            </a:r>
            <a:r>
              <a:rPr lang="ru-RU" sz="2000" dirty="0" err="1"/>
              <a:t>издаване</a:t>
            </a:r>
            <a:r>
              <a:rPr lang="ru-RU" sz="2000" dirty="0"/>
              <a:t> на</a:t>
            </a:r>
          </a:p>
          <a:p>
            <a:r>
              <a:rPr lang="ru-RU" sz="2000" dirty="0" err="1"/>
              <a:t>музика</a:t>
            </a:r>
            <a:r>
              <a:rPr lang="ru-RU" sz="2000" dirty="0"/>
              <a:t>"</a:t>
            </a:r>
          </a:p>
          <a:p>
            <a:r>
              <a:rPr lang="ru-RU" sz="2000" dirty="0"/>
              <a:t>J60 „Радио- и </a:t>
            </a:r>
            <a:r>
              <a:rPr lang="ru-RU" sz="2000" dirty="0" err="1"/>
              <a:t>телевизионна</a:t>
            </a:r>
            <a:r>
              <a:rPr lang="ru-RU" sz="2000" dirty="0"/>
              <a:t> </a:t>
            </a:r>
            <a:r>
              <a:rPr lang="ru-RU" sz="2000" dirty="0" err="1"/>
              <a:t>дейност</a:t>
            </a:r>
            <a:r>
              <a:rPr lang="ru-RU" sz="2000" dirty="0"/>
              <a:t>" </a:t>
            </a:r>
          </a:p>
          <a:p>
            <a:r>
              <a:rPr lang="ru-RU" sz="2000" dirty="0"/>
              <a:t>J61 „</a:t>
            </a:r>
            <a:r>
              <a:rPr lang="ru-RU" sz="2000" dirty="0" err="1"/>
              <a:t>Далекосъобщения</a:t>
            </a:r>
            <a:r>
              <a:rPr lang="ru-RU" sz="2000" dirty="0"/>
              <a:t>"</a:t>
            </a:r>
          </a:p>
          <a:p>
            <a:r>
              <a:rPr lang="ru-RU" sz="2000" dirty="0"/>
              <a:t>J62 „</a:t>
            </a:r>
            <a:r>
              <a:rPr lang="ru-RU" sz="2000" dirty="0" err="1"/>
              <a:t>Дейности</a:t>
            </a:r>
            <a:r>
              <a:rPr lang="ru-RU" sz="2000" dirty="0"/>
              <a:t> в </a:t>
            </a:r>
            <a:r>
              <a:rPr lang="ru-RU" sz="2000" dirty="0" err="1"/>
              <a:t>областта</a:t>
            </a:r>
            <a:r>
              <a:rPr lang="ru-RU" sz="2000" dirty="0"/>
              <a:t> на </a:t>
            </a:r>
            <a:r>
              <a:rPr lang="ru-RU" sz="2000" dirty="0" err="1"/>
              <a:t>информационните</a:t>
            </a:r>
            <a:r>
              <a:rPr lang="ru-RU" sz="2000" dirty="0"/>
              <a:t> технологии" </a:t>
            </a:r>
          </a:p>
          <a:p>
            <a:r>
              <a:rPr lang="ru-RU" sz="2000" dirty="0"/>
              <a:t>J63 „</a:t>
            </a:r>
            <a:r>
              <a:rPr lang="ru-RU" sz="2000" dirty="0" err="1"/>
              <a:t>Информационни</a:t>
            </a:r>
            <a:r>
              <a:rPr lang="ru-RU" sz="2000" dirty="0"/>
              <a:t> услуги" </a:t>
            </a:r>
          </a:p>
          <a:p>
            <a:r>
              <a:rPr lang="ru-RU" sz="2000" dirty="0"/>
              <a:t>М72 „</a:t>
            </a:r>
            <a:r>
              <a:rPr lang="ru-RU" sz="2000" dirty="0" err="1"/>
              <a:t>Научноизследователска</a:t>
            </a:r>
            <a:r>
              <a:rPr lang="ru-RU" sz="2000" dirty="0"/>
              <a:t> и </a:t>
            </a:r>
            <a:r>
              <a:rPr lang="ru-RU" sz="2000" dirty="0" err="1"/>
              <a:t>развойна</a:t>
            </a:r>
            <a:r>
              <a:rPr lang="ru-RU" sz="2000" dirty="0"/>
              <a:t> </a:t>
            </a:r>
            <a:r>
              <a:rPr lang="ru-RU" sz="2000" dirty="0" err="1"/>
              <a:t>дейност</a:t>
            </a:r>
            <a:r>
              <a:rPr lang="ru-RU" sz="2000" dirty="0"/>
              <a:t>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1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2" y="313386"/>
            <a:ext cx="9963773" cy="1320800"/>
          </a:xfrm>
        </p:spPr>
        <p:txBody>
          <a:bodyPr>
            <a:normAutofit/>
          </a:bodyPr>
          <a:lstStyle/>
          <a:p>
            <a:r>
              <a:rPr lang="ru-RU" sz="2200" dirty="0"/>
              <a:t>ОПЕРАТИВНА ПРОГРАМА ИНОВАЦИИ И КОНКУРЕНТОСПОСОБНОСТ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70000"/>
            <a:ext cx="10218193" cy="4701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err="1"/>
              <a:t>Нискотехнологични</a:t>
            </a:r>
            <a:r>
              <a:rPr lang="ru-RU" b="1" u="sng" dirty="0"/>
              <a:t> и </a:t>
            </a:r>
            <a:r>
              <a:rPr lang="ru-RU" b="1" u="sng" dirty="0" err="1"/>
              <a:t>средно</a:t>
            </a:r>
            <a:r>
              <a:rPr lang="ru-RU" b="1" u="sng" dirty="0"/>
              <a:t> </a:t>
            </a:r>
            <a:r>
              <a:rPr lang="ru-RU" b="1" u="sng" dirty="0" err="1"/>
              <a:t>нискотехнологични</a:t>
            </a:r>
            <a:r>
              <a:rPr lang="ru-RU" b="1" u="sng" dirty="0"/>
              <a:t> </a:t>
            </a:r>
            <a:r>
              <a:rPr lang="ru-RU" b="1" u="sng" dirty="0" err="1"/>
              <a:t>промишлени</a:t>
            </a:r>
            <a:r>
              <a:rPr lang="ru-RU" b="1" u="sng" dirty="0"/>
              <a:t> производства </a:t>
            </a:r>
            <a:r>
              <a:rPr lang="ru-RU" dirty="0" smtClean="0"/>
              <a:t>- </a:t>
            </a:r>
            <a:r>
              <a:rPr lang="ru-RU" dirty="0" err="1" smtClean="0"/>
              <a:t>проектите</a:t>
            </a:r>
            <a:r>
              <a:rPr lang="ru-RU" dirty="0" smtClean="0"/>
              <a:t> </a:t>
            </a:r>
            <a:r>
              <a:rPr lang="ru-RU" dirty="0" err="1"/>
              <a:t>следва</a:t>
            </a:r>
            <a:r>
              <a:rPr lang="ru-RU" dirty="0"/>
              <a:t> да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съобразени</a:t>
            </a:r>
            <a:r>
              <a:rPr lang="ru-RU" dirty="0"/>
              <a:t> с </a:t>
            </a:r>
            <a:r>
              <a:rPr lang="ru-RU" dirty="0" err="1"/>
              <a:t>демаркацията</a:t>
            </a:r>
            <a:r>
              <a:rPr lang="ru-RU" dirty="0"/>
              <a:t> с ПРСР и ОПМДР и </a:t>
            </a:r>
            <a:r>
              <a:rPr lang="ru-RU" dirty="0" err="1"/>
              <a:t>ограниченията</a:t>
            </a:r>
            <a:r>
              <a:rPr lang="ru-RU" dirty="0"/>
              <a:t> за </a:t>
            </a:r>
            <a:r>
              <a:rPr lang="ru-RU" dirty="0" err="1"/>
              <a:t>предприятията</a:t>
            </a:r>
            <a:r>
              <a:rPr lang="ru-RU" dirty="0"/>
              <a:t> от </a:t>
            </a:r>
            <a:r>
              <a:rPr lang="ru-RU" dirty="0" err="1"/>
              <a:t>секторите</a:t>
            </a:r>
            <a:r>
              <a:rPr lang="ru-RU" dirty="0"/>
              <a:t> на </a:t>
            </a:r>
            <a:r>
              <a:rPr lang="ru-RU" dirty="0" err="1"/>
              <a:t>рибарството</a:t>
            </a:r>
            <a:r>
              <a:rPr lang="ru-RU" dirty="0"/>
              <a:t> и </a:t>
            </a:r>
            <a:r>
              <a:rPr lang="ru-RU" dirty="0" err="1"/>
              <a:t>аквакултурите</a:t>
            </a:r>
            <a:r>
              <a:rPr lang="ru-RU" dirty="0"/>
              <a:t>, </a:t>
            </a:r>
            <a:r>
              <a:rPr lang="ru-RU" dirty="0" err="1"/>
              <a:t>първично</a:t>
            </a:r>
            <a:r>
              <a:rPr lang="ru-RU" dirty="0"/>
              <a:t> производство на </a:t>
            </a:r>
            <a:r>
              <a:rPr lang="ru-RU" dirty="0" err="1"/>
              <a:t>селскостопански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; </a:t>
            </a:r>
            <a:r>
              <a:rPr lang="ru-RU" dirty="0" err="1"/>
              <a:t>преработката</a:t>
            </a:r>
            <a:r>
              <a:rPr lang="ru-RU" dirty="0"/>
              <a:t> и </a:t>
            </a:r>
            <a:r>
              <a:rPr lang="ru-RU" dirty="0" err="1"/>
              <a:t>продажбата</a:t>
            </a:r>
            <a:r>
              <a:rPr lang="ru-RU" dirty="0"/>
              <a:t> на </a:t>
            </a:r>
            <a:r>
              <a:rPr lang="ru-RU" dirty="0" err="1"/>
              <a:t>селскостопански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:</a:t>
            </a:r>
          </a:p>
          <a:p>
            <a:r>
              <a:rPr lang="ru-RU" dirty="0" smtClean="0"/>
              <a:t>С10 </a:t>
            </a:r>
            <a:r>
              <a:rPr lang="ru-RU" dirty="0"/>
              <a:t>„Производство на </a:t>
            </a:r>
            <a:r>
              <a:rPr lang="ru-RU" dirty="0" err="1"/>
              <a:t>хранителни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"</a:t>
            </a:r>
          </a:p>
          <a:p>
            <a:r>
              <a:rPr lang="ru-RU" dirty="0" smtClean="0"/>
              <a:t>С11 </a:t>
            </a:r>
            <a:r>
              <a:rPr lang="ru-RU" dirty="0"/>
              <a:t>„Производство на напитки"</a:t>
            </a:r>
          </a:p>
          <a:p>
            <a:r>
              <a:rPr lang="ru-RU" dirty="0" smtClean="0"/>
              <a:t>С13 </a:t>
            </a:r>
            <a:r>
              <a:rPr lang="ru-RU" dirty="0"/>
              <a:t>„Производство на </a:t>
            </a:r>
            <a:r>
              <a:rPr lang="ru-RU" dirty="0" err="1"/>
              <a:t>текстил</a:t>
            </a:r>
            <a:r>
              <a:rPr lang="ru-RU" dirty="0"/>
              <a:t> и изделия от </a:t>
            </a:r>
            <a:r>
              <a:rPr lang="ru-RU" dirty="0" err="1"/>
              <a:t>текстил</a:t>
            </a:r>
            <a:r>
              <a:rPr lang="ru-RU" dirty="0"/>
              <a:t>, без облекло"</a:t>
            </a:r>
          </a:p>
          <a:p>
            <a:r>
              <a:rPr lang="ru-RU" dirty="0" smtClean="0"/>
              <a:t>С14 </a:t>
            </a:r>
            <a:r>
              <a:rPr lang="ru-RU" dirty="0"/>
              <a:t>„Производство на облекло"</a:t>
            </a:r>
          </a:p>
          <a:p>
            <a:r>
              <a:rPr lang="ru-RU" dirty="0" smtClean="0"/>
              <a:t>С15 </a:t>
            </a:r>
            <a:r>
              <a:rPr lang="ru-RU" dirty="0"/>
              <a:t>„Обработка  на  кожи;  производство  на обувки  и </a:t>
            </a:r>
            <a:r>
              <a:rPr lang="ru-RU" dirty="0" err="1"/>
              <a:t>други</a:t>
            </a:r>
            <a:r>
              <a:rPr lang="ru-RU" dirty="0"/>
              <a:t>  изделия от </a:t>
            </a:r>
            <a:r>
              <a:rPr lang="ru-RU" dirty="0" err="1"/>
              <a:t>обработени</a:t>
            </a:r>
            <a:r>
              <a:rPr lang="ru-RU" dirty="0"/>
              <a:t> кожи без </a:t>
            </a:r>
            <a:r>
              <a:rPr lang="ru-RU" dirty="0" err="1"/>
              <a:t>косъм</a:t>
            </a:r>
            <a:r>
              <a:rPr lang="ru-RU" dirty="0"/>
              <a:t>"</a:t>
            </a:r>
          </a:p>
          <a:p>
            <a:r>
              <a:rPr lang="ru-RU" dirty="0" smtClean="0"/>
              <a:t>С16 </a:t>
            </a:r>
            <a:r>
              <a:rPr lang="ru-RU" dirty="0"/>
              <a:t>„Производство на </a:t>
            </a:r>
            <a:r>
              <a:rPr lang="ru-RU" dirty="0" err="1"/>
              <a:t>дървен</a:t>
            </a:r>
            <a:r>
              <a:rPr lang="ru-RU" dirty="0"/>
              <a:t> материал и изделия от </a:t>
            </a:r>
            <a:r>
              <a:rPr lang="ru-RU" dirty="0" err="1"/>
              <a:t>дървен</a:t>
            </a:r>
            <a:r>
              <a:rPr lang="ru-RU" dirty="0"/>
              <a:t> материал и </a:t>
            </a:r>
            <a:r>
              <a:rPr lang="ru-RU" dirty="0" err="1"/>
              <a:t>корк</a:t>
            </a:r>
            <a:r>
              <a:rPr lang="ru-RU" dirty="0"/>
              <a:t>, без мебели; производство на изделия от </a:t>
            </a:r>
            <a:r>
              <a:rPr lang="ru-RU" dirty="0" err="1"/>
              <a:t>слама</a:t>
            </a:r>
            <a:r>
              <a:rPr lang="ru-RU" dirty="0"/>
              <a:t> и </a:t>
            </a:r>
            <a:r>
              <a:rPr lang="ru-RU" dirty="0" err="1"/>
              <a:t>материали</a:t>
            </a:r>
            <a:r>
              <a:rPr lang="ru-RU" dirty="0"/>
              <a:t> за </a:t>
            </a:r>
            <a:r>
              <a:rPr lang="ru-RU" dirty="0" err="1"/>
              <a:t>плетене</a:t>
            </a:r>
            <a:r>
              <a:rPr lang="ru-RU" dirty="0"/>
              <a:t>"</a:t>
            </a:r>
          </a:p>
          <a:p>
            <a:r>
              <a:rPr lang="ru-RU" dirty="0" smtClean="0"/>
              <a:t>С17 </a:t>
            </a:r>
            <a:r>
              <a:rPr lang="ru-RU" dirty="0"/>
              <a:t>„Производство на хартия, картон и изделия от хартия и картон"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80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58972" cy="1320800"/>
          </a:xfrm>
        </p:spPr>
        <p:txBody>
          <a:bodyPr>
            <a:normAutofit/>
          </a:bodyPr>
          <a:lstStyle/>
          <a:p>
            <a:r>
              <a:rPr lang="ru-RU" sz="2200" dirty="0"/>
              <a:t>ОПЕРАТИВНА ПРОГРАМА ИНОВАЦИИ И КОНКУРЕНТОСПОСОБНОСТ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9176"/>
            <a:ext cx="9560360" cy="5181599"/>
          </a:xfrm>
        </p:spPr>
        <p:txBody>
          <a:bodyPr>
            <a:normAutofit/>
          </a:bodyPr>
          <a:lstStyle/>
          <a:p>
            <a:r>
              <a:rPr lang="ru-RU" dirty="0"/>
              <a:t>С18 „</a:t>
            </a:r>
            <a:r>
              <a:rPr lang="ru-RU" dirty="0" err="1"/>
              <a:t>Печатна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 и </a:t>
            </a:r>
            <a:r>
              <a:rPr lang="ru-RU" dirty="0" err="1"/>
              <a:t>възпроизвеждане</a:t>
            </a:r>
            <a:r>
              <a:rPr lang="ru-RU" dirty="0"/>
              <a:t> на </a:t>
            </a:r>
            <a:r>
              <a:rPr lang="ru-RU" dirty="0" err="1"/>
              <a:t>записани</a:t>
            </a:r>
            <a:r>
              <a:rPr lang="ru-RU" dirty="0"/>
              <a:t> носители"</a:t>
            </a:r>
          </a:p>
          <a:p>
            <a:r>
              <a:rPr lang="ru-RU" dirty="0"/>
              <a:t>С19 „Производство на кокс и </a:t>
            </a:r>
            <a:r>
              <a:rPr lang="ru-RU" dirty="0" err="1"/>
              <a:t>рафинирани</a:t>
            </a:r>
            <a:r>
              <a:rPr lang="ru-RU" dirty="0"/>
              <a:t> </a:t>
            </a:r>
            <a:r>
              <a:rPr lang="ru-RU" dirty="0" err="1"/>
              <a:t>нефтопродукти</a:t>
            </a:r>
            <a:r>
              <a:rPr lang="ru-RU" dirty="0"/>
              <a:t>"</a:t>
            </a:r>
          </a:p>
          <a:p>
            <a:r>
              <a:rPr lang="ru-RU" dirty="0"/>
              <a:t>С22 „Производство на изделия от каучук и </a:t>
            </a:r>
            <a:r>
              <a:rPr lang="ru-RU" dirty="0" err="1"/>
              <a:t>пластмаси</a:t>
            </a:r>
            <a:r>
              <a:rPr lang="ru-RU" dirty="0"/>
              <a:t>"</a:t>
            </a:r>
          </a:p>
          <a:p>
            <a:r>
              <a:rPr lang="ru-RU" dirty="0"/>
              <a:t>С23 „Производство на изделия от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неметални</a:t>
            </a:r>
            <a:r>
              <a:rPr lang="ru-RU" dirty="0"/>
              <a:t> </a:t>
            </a:r>
            <a:r>
              <a:rPr lang="ru-RU" dirty="0" err="1"/>
              <a:t>минерални</a:t>
            </a:r>
            <a:r>
              <a:rPr lang="ru-RU" dirty="0"/>
              <a:t> </a:t>
            </a:r>
            <a:r>
              <a:rPr lang="ru-RU" dirty="0" err="1"/>
              <a:t>суровини</a:t>
            </a:r>
            <a:r>
              <a:rPr lang="ru-RU" dirty="0"/>
              <a:t>"</a:t>
            </a:r>
          </a:p>
          <a:p>
            <a:r>
              <a:rPr lang="ru-RU" dirty="0"/>
              <a:t>С24 „Производство на </a:t>
            </a:r>
            <a:r>
              <a:rPr lang="ru-RU" dirty="0" err="1"/>
              <a:t>основни</a:t>
            </a:r>
            <a:r>
              <a:rPr lang="ru-RU" dirty="0"/>
              <a:t> метали"</a:t>
            </a:r>
          </a:p>
          <a:p>
            <a:r>
              <a:rPr lang="ru-RU" dirty="0"/>
              <a:t>С25 „Производство на </a:t>
            </a:r>
            <a:r>
              <a:rPr lang="ru-RU" dirty="0" err="1"/>
              <a:t>метални</a:t>
            </a:r>
            <a:r>
              <a:rPr lang="ru-RU" dirty="0"/>
              <a:t> изделия, без </a:t>
            </a:r>
            <a:r>
              <a:rPr lang="ru-RU" dirty="0" err="1"/>
              <a:t>машини</a:t>
            </a:r>
            <a:r>
              <a:rPr lang="ru-RU" dirty="0"/>
              <a:t> и </a:t>
            </a:r>
            <a:r>
              <a:rPr lang="ru-RU" dirty="0" err="1"/>
              <a:t>оборудване</a:t>
            </a:r>
            <a:r>
              <a:rPr lang="ru-RU" dirty="0"/>
              <a:t>"</a:t>
            </a:r>
          </a:p>
          <a:p>
            <a:r>
              <a:rPr lang="ru-RU" dirty="0"/>
              <a:t>С31 „Производство на мебели"</a:t>
            </a:r>
          </a:p>
          <a:p>
            <a:r>
              <a:rPr lang="ru-RU" dirty="0"/>
              <a:t>С32 „Производство, </a:t>
            </a:r>
            <a:r>
              <a:rPr lang="ru-RU" dirty="0" err="1"/>
              <a:t>некласифицирано</a:t>
            </a:r>
            <a:r>
              <a:rPr lang="ru-RU" dirty="0"/>
              <a:t> </a:t>
            </a:r>
            <a:r>
              <a:rPr lang="ru-RU" dirty="0" err="1"/>
              <a:t>другаде</a:t>
            </a:r>
            <a:r>
              <a:rPr lang="ru-RU" dirty="0"/>
              <a:t>" </a:t>
            </a:r>
          </a:p>
          <a:p>
            <a:r>
              <a:rPr lang="ru-RU" dirty="0"/>
              <a:t>С33 „Ремонт и </a:t>
            </a:r>
            <a:r>
              <a:rPr lang="ru-RU" dirty="0" err="1"/>
              <a:t>инсталиране</a:t>
            </a:r>
            <a:r>
              <a:rPr lang="ru-RU" dirty="0"/>
              <a:t> на </a:t>
            </a:r>
            <a:r>
              <a:rPr lang="ru-RU" dirty="0" err="1"/>
              <a:t>машини</a:t>
            </a:r>
            <a:r>
              <a:rPr lang="ru-RU" dirty="0"/>
              <a:t> и </a:t>
            </a:r>
            <a:r>
              <a:rPr lang="ru-RU" dirty="0" err="1"/>
              <a:t>оборудване</a:t>
            </a:r>
            <a:r>
              <a:rPr lang="ru-RU" dirty="0"/>
              <a:t>"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Недопустими </a:t>
            </a:r>
            <a:r>
              <a:rPr lang="ru-RU" dirty="0"/>
              <a:t>за финансиране по ОПИК 2014-2020 са проекти, изпълнявани от микро предприятия в селските райони и от предприятия, които не са допустими съгласно демаркационната линия с оперативните програми, ПРСР и други програми.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201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88" y="609600"/>
            <a:ext cx="8320413" cy="67056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ОПЕРАТИВНА ПРОГРАМА РАЗВИТИЕ НА ЧОВЕШКИТЕ РЕСУРСИ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410789"/>
            <a:ext cx="9416668" cy="5169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По ОПРЧР по приоритетна ос 1 “Подобряване достъпа до заетост и качеството на работните места” МИГ могат да включват в стратегиите за ВОМР следните области на подкрепа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Достъп до заетост на икономически неактивни и безработни лица (ИП 1);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Насърчаване и подпомагане на младежката заетост (ИП 3);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Самостоятелна заетост и предприемачество (ИП 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Повече възможности за учене през целия живот и адекватност на знанията и уменията на работещите спрямо нуждите на бизнеса (ИП 6);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Подкрепа за предприятията по отношение на човешките ресурси и условията на труд; въвеждане на гъвкави форми на заетост и по-добро съчетаване на личния и професионалния живот (ИП 7). </a:t>
            </a:r>
          </a:p>
        </p:txBody>
      </p:sp>
    </p:spTree>
    <p:extLst>
      <p:ext uri="{BB962C8B-B14F-4D97-AF65-F5344CB8AC3E}">
        <p14:creationId xmlns:p14="http://schemas.microsoft.com/office/powerpoint/2010/main" val="77070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62" y="609600"/>
            <a:ext cx="8346539" cy="67056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ПРОГРАМА ЗА РАЗВИТИЕ НА СЕЛСКИТЕ РАЙОНИ 2014-2020г.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476102"/>
            <a:ext cx="8596668" cy="50412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Прилагането на </a:t>
            </a:r>
            <a:r>
              <a:rPr lang="ru-RU" dirty="0"/>
              <a:t>Подхода ВОМР се </a:t>
            </a:r>
            <a:r>
              <a:rPr lang="ru-RU" dirty="0" smtClean="0"/>
              <a:t>извършва чрез интегрирана и многосекторна Стратегия </a:t>
            </a:r>
            <a:r>
              <a:rPr lang="ru-RU" dirty="0"/>
              <a:t>за ВОМР, в </a:t>
            </a:r>
            <a:r>
              <a:rPr lang="ru-RU" dirty="0" smtClean="0"/>
              <a:t>съответствие с политиките на </a:t>
            </a:r>
            <a:r>
              <a:rPr lang="ru-RU" dirty="0"/>
              <a:t>национално, </a:t>
            </a:r>
            <a:r>
              <a:rPr lang="ru-RU" dirty="0" smtClean="0"/>
              <a:t>регионално и местно ниво</a:t>
            </a:r>
            <a:r>
              <a:rPr lang="ru-RU" dirty="0"/>
              <a:t>, </a:t>
            </a:r>
            <a:r>
              <a:rPr lang="ru-RU" dirty="0" smtClean="0"/>
              <a:t>включително и </a:t>
            </a:r>
            <a:r>
              <a:rPr lang="ru-RU" dirty="0"/>
              <a:t>с </a:t>
            </a:r>
            <a:r>
              <a:rPr lang="ru-RU" dirty="0" smtClean="0"/>
              <a:t>политиките по </a:t>
            </a:r>
            <a:r>
              <a:rPr lang="ru-RU" dirty="0"/>
              <a:t>десегрегация и </a:t>
            </a:r>
            <a:r>
              <a:rPr lang="ru-RU" dirty="0" smtClean="0"/>
              <a:t>деинституционализация;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Подходът ВОМР допринася и </a:t>
            </a:r>
            <a:r>
              <a:rPr lang="ru-RU" dirty="0"/>
              <a:t>за </a:t>
            </a:r>
            <a:r>
              <a:rPr lang="ru-RU" dirty="0" smtClean="0"/>
              <a:t>постигане целите </a:t>
            </a:r>
            <a:r>
              <a:rPr lang="ru-RU" dirty="0"/>
              <a:t>на </a:t>
            </a:r>
            <a:r>
              <a:rPr lang="ru-RU" dirty="0" smtClean="0"/>
              <a:t>приоритетите на </a:t>
            </a:r>
            <a:r>
              <a:rPr lang="ru-RU" dirty="0"/>
              <a:t>ЕС за развитие на </a:t>
            </a:r>
            <a:r>
              <a:rPr lang="ru-RU" dirty="0" smtClean="0"/>
              <a:t>селските райони;</a:t>
            </a:r>
            <a:endParaRPr lang="ru-RU" dirty="0"/>
          </a:p>
          <a:p>
            <a:pPr marL="0" indent="0" algn="just">
              <a:buNone/>
            </a:pPr>
            <a:r>
              <a:rPr lang="ru-RU" sz="1600" b="1" u="sng" dirty="0" smtClean="0"/>
              <a:t>СМР трябва да съдържа </a:t>
            </a:r>
            <a:r>
              <a:rPr lang="ru-RU" sz="1600" dirty="0" smtClean="0"/>
              <a:t>- </a:t>
            </a:r>
            <a:r>
              <a:rPr lang="ru-RU" sz="1600" dirty="0"/>
              <a:t>анализ, консултиране, целеполагане, </a:t>
            </a:r>
            <a:r>
              <a:rPr lang="ru-RU" sz="1600" dirty="0" smtClean="0"/>
              <a:t>разписана ясна </a:t>
            </a:r>
            <a:r>
              <a:rPr lang="ru-RU" sz="1600" dirty="0"/>
              <a:t>система за мониторинг и контрол: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/>
              <a:t>Съответствие на заложените приоритети и </a:t>
            </a:r>
            <a:r>
              <a:rPr lang="ru-RU" dirty="0"/>
              <a:t>цели на </a:t>
            </a:r>
            <a:r>
              <a:rPr lang="ru-RU" dirty="0" smtClean="0"/>
              <a:t>Стратегията за </a:t>
            </a:r>
            <a:r>
              <a:rPr lang="ru-RU" dirty="0"/>
              <a:t>ВОМР на </a:t>
            </a:r>
            <a:r>
              <a:rPr lang="ru-RU" dirty="0" smtClean="0"/>
              <a:t>идентифицираните потребности/нужди на заинтересованите страни и </a:t>
            </a:r>
            <a:r>
              <a:rPr lang="ru-RU" dirty="0"/>
              <a:t>потенциала на теритерията;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/>
              <a:t>Мониторинг </a:t>
            </a:r>
            <a:r>
              <a:rPr lang="ru-RU" dirty="0"/>
              <a:t>и оценка: </a:t>
            </a:r>
            <a:r>
              <a:rPr lang="ru-RU" dirty="0" smtClean="0"/>
              <a:t>съответствие на Системата от индикатори на заложените дейности и цели;Съответствие на </a:t>
            </a:r>
            <a:r>
              <a:rPr lang="ru-RU" dirty="0"/>
              <a:t>бюджета на </a:t>
            </a:r>
            <a:r>
              <a:rPr lang="ru-RU" dirty="0" smtClean="0"/>
              <a:t>Стратегията с </a:t>
            </a:r>
            <a:r>
              <a:rPr lang="ru-RU" dirty="0"/>
              <a:t>целите за развитие </a:t>
            </a:r>
            <a:r>
              <a:rPr lang="ru-RU" dirty="0" smtClean="0"/>
              <a:t>спрямо нуждите на </a:t>
            </a:r>
            <a:r>
              <a:rPr lang="ru-RU" dirty="0"/>
              <a:t>територията;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/>
              <a:t>Реалистичен </a:t>
            </a:r>
            <a:r>
              <a:rPr lang="ru-RU" dirty="0"/>
              <a:t>План за действие</a:t>
            </a:r>
          </a:p>
        </p:txBody>
      </p:sp>
    </p:spTree>
    <p:extLst>
      <p:ext uri="{BB962C8B-B14F-4D97-AF65-F5344CB8AC3E}">
        <p14:creationId xmlns:p14="http://schemas.microsoft.com/office/powerpoint/2010/main" val="24741631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026" y="609600"/>
            <a:ext cx="8452976" cy="67056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ОПЕРАТИВНА ПРОГРАМА РАЗВИТИЕ НА ЧОВЕШКИТЕ РЕСУРСИ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502228"/>
            <a:ext cx="9416668" cy="5257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По приоритетна ос 2 “Намаляване на бедността и насърчаване на социалното включване” допустими за финансиране са следните области на подкрепа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Интеграция на маргинализираните общности, в т.ч. роми, мигранти, др. (ИП 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Активно включване на най-отдалечените от пазара на труда, подкрепа за семейства с деца (ИП 2);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По-добър достъп до устойчиви услуги на достъпна цена, вкл. здравни и социални услуги – интегриран подход (ИП 3);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Развитие на социалната икономика и подкрепа за социалните предприятия (ИП 4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05446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026" y="609600"/>
            <a:ext cx="8452976" cy="67056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ОПЕРАТИВНА ПРОГРАМА РАЗВИТИЕ НА ЧОВЕШКИТЕ РЕСУРСИ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434354"/>
            <a:ext cx="9497350" cy="5280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Максимален размер на средствата от ОП РЧР за една стратегия за ВОМР - 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до </a:t>
            </a:r>
            <a:r>
              <a:rPr lang="ru-RU" sz="2000" dirty="0"/>
              <a:t>760 000 евро; </a:t>
            </a:r>
          </a:p>
          <a:p>
            <a:pPr marL="0" indent="0">
              <a:buNone/>
            </a:pPr>
            <a:r>
              <a:rPr lang="ru-RU" sz="2000" dirty="0"/>
              <a:t>Максимален размер на финансиране за един проект – до 200 000 евро;</a:t>
            </a:r>
          </a:p>
          <a:p>
            <a:pPr marL="0" indent="0">
              <a:buNone/>
            </a:pPr>
            <a:r>
              <a:rPr lang="ru-RU" sz="2000" dirty="0"/>
              <a:t>Интензитет – до 100 % безвъзмездната финансова помощ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Допустими за финансиране разходи по мерките от стратегиите за ВОМР са:</a:t>
            </a:r>
          </a:p>
          <a:p>
            <a:pPr marL="0" indent="0">
              <a:buNone/>
            </a:pPr>
            <a:r>
              <a:rPr lang="ru-RU" sz="2000" dirty="0"/>
              <a:t>Съгласно ЗУСЕСИФ, Регламенти 1303/2013, 1304/2013, 966/2012 и приложимото национално законодателство за 2014 – 2020;</a:t>
            </a:r>
          </a:p>
          <a:p>
            <a:pPr marL="0" indent="0">
              <a:buNone/>
            </a:pPr>
            <a:r>
              <a:rPr lang="ru-RU" sz="2000" dirty="0"/>
              <a:t>Допустимите разходи следва да кореспондират с предвидените мерки и дейности в стратегията;</a:t>
            </a:r>
          </a:p>
          <a:p>
            <a:pPr marL="0" indent="0">
              <a:buNone/>
            </a:pPr>
            <a:r>
              <a:rPr lang="ru-RU" sz="2000" dirty="0"/>
              <a:t>Ресурсите за осъществяване на мерките да бъдат планирани в подходящо количество и качество и при най-добра цена. Важно е също да се знае, че ОП РЧР не финансира мерки за ВОМР с бенефициент МИГ.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17411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650" y="609600"/>
            <a:ext cx="8307351" cy="67056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ОПЕРАТИВНА ПРОГРАМА РАЗВИТИЕ НА ЧОВЕШКИТЕ РЕСУРСИ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167" y="1634907"/>
            <a:ext cx="9882833" cy="490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Бенефициенти (кандидати и партньори):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Допустимите бенефициенти по мерките трябва да са от списък на допустими бенефициенти на ОП РЧР по съответния </a:t>
            </a:r>
            <a:r>
              <a:rPr lang="ru-RU" dirty="0" err="1"/>
              <a:t>инвестиционен</a:t>
            </a:r>
            <a:r>
              <a:rPr lang="ru-RU" dirty="0"/>
              <a:t> </a:t>
            </a:r>
            <a:r>
              <a:rPr lang="ru-RU" dirty="0" smtClean="0"/>
              <a:t>приоритет;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За </a:t>
            </a:r>
            <a:r>
              <a:rPr lang="ru-RU" dirty="0"/>
              <a:t>допустими кандидати/партньори се посочват само тези видове организации, които могат целесъобразно и обосновано да извършат дейностите;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Партньорствата са възможни, но не са задължителни;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Кандидатите и партньорите като вид организации да съвпадат с тези, посочени като допустими бенефициенти в Указанията.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Избирането на партньори за проектите трябва да става с ясна и прозрачна процедура с обективни правила;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Земеделските производители не са допустими бенефициенти за ВОМР по мерки на ОП РЧР.</a:t>
            </a:r>
          </a:p>
        </p:txBody>
      </p:sp>
    </p:spTree>
    <p:extLst>
      <p:ext uri="{BB962C8B-B14F-4D97-AF65-F5344CB8AC3E}">
        <p14:creationId xmlns:p14="http://schemas.microsoft.com/office/powerpoint/2010/main" val="35229560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8359602" cy="670560"/>
          </a:xfrm>
        </p:spPr>
        <p:txBody>
          <a:bodyPr>
            <a:normAutofit/>
          </a:bodyPr>
          <a:lstStyle/>
          <a:p>
            <a:r>
              <a:rPr lang="ru-RU" sz="2400" dirty="0"/>
              <a:t>ПРОГРАМА ЗА МОРСКО ДЕЛО И РИБАРСТВО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788" y="1280160"/>
            <a:ext cx="9103930" cy="52192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u="sng" dirty="0"/>
              <a:t>Финансов ресурс по подхода ВОМР: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За </a:t>
            </a:r>
            <a:r>
              <a:rPr lang="ru-RU" dirty="0"/>
              <a:t>еднофондова стратегия, прилагана от МИРГ, финансирана единствено със средства от ЕФМДР, левовата равностойност на 2 000 000 евро;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 многофондова стратегия, прилагана от МИРГ, левовата равностойност на 1 500 000 евро;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 многофондова стратегия, прилагана от МИГ, левовата равностойност на 50 000 евро.</a:t>
            </a:r>
          </a:p>
          <a:p>
            <a:pPr marL="0" indent="0">
              <a:buNone/>
            </a:pPr>
            <a:r>
              <a:rPr lang="ru-RU" dirty="0"/>
              <a:t>Дейностите, финансирани от ЕФМДР, трябва да са съсредоточени върху рибарството или аквакултурата, като е възможно да се заложат по-широки рамки, насочени към диверсификация на дейностите в рибарските райони. </a:t>
            </a:r>
          </a:p>
          <a:p>
            <a:pPr marL="0" indent="0">
              <a:buNone/>
            </a:pPr>
            <a:r>
              <a:rPr lang="ru-RU" dirty="0"/>
              <a:t>Тематичният избор на мерките зависи от нуждите на района и трябва да е насочен към устойчивото му развитие, като обхваща цялата територия на МИРГ/МИГ и отговаря на целите на ПМДР.</a:t>
            </a:r>
          </a:p>
        </p:txBody>
      </p:sp>
    </p:spTree>
    <p:extLst>
      <p:ext uri="{BB962C8B-B14F-4D97-AF65-F5344CB8AC3E}">
        <p14:creationId xmlns:p14="http://schemas.microsoft.com/office/powerpoint/2010/main" val="2527249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526" y="609600"/>
            <a:ext cx="8333476" cy="670560"/>
          </a:xfrm>
        </p:spPr>
        <p:txBody>
          <a:bodyPr>
            <a:normAutofit/>
          </a:bodyPr>
          <a:lstStyle/>
          <a:p>
            <a:r>
              <a:rPr lang="ru-RU" sz="2400" dirty="0"/>
              <a:t>ПРОГРАМА ЗА МОРСКО ДЕЛО И РИБАРСТВО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188720"/>
            <a:ext cx="8596668" cy="5172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Видове </a:t>
            </a:r>
            <a:r>
              <a:rPr lang="ru-RU" dirty="0"/>
              <a:t>подпомагани дейности: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добавяне на стойност, създаване на работни места, привличане на младите хора и насърчаване на иновациите на всички етапи от веригата за доставка на продукти от риболов и аквакултури;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подпомагане на диверсификацията в рамките на риболова с търговска цел или извън него, ученето през целия живот и създаването на работни места в райони за рибарство и аквакултури;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подобряване и използване на екологичните дадености на районите за рибарство и аквакултури, включително операции за смекчаване на въздействието от изменението на климата;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насърчаване на социалното благополучие и културното наследство в районите за рибарство и аквакултури, включително рибарството, аквакултурите и морското културно наследство;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засилване на ролята на рибарските общности в местното развитие и управлението на местните ресурси в областта на рибарството и морските дейности.</a:t>
            </a:r>
          </a:p>
        </p:txBody>
      </p:sp>
    </p:spTree>
    <p:extLst>
      <p:ext uri="{BB962C8B-B14F-4D97-AF65-F5344CB8AC3E}">
        <p14:creationId xmlns:p14="http://schemas.microsoft.com/office/powerpoint/2010/main" val="19440662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526" y="609600"/>
            <a:ext cx="8333476" cy="670560"/>
          </a:xfrm>
        </p:spPr>
        <p:txBody>
          <a:bodyPr>
            <a:normAutofit/>
          </a:bodyPr>
          <a:lstStyle/>
          <a:p>
            <a:r>
              <a:rPr lang="ru-RU" sz="2400" dirty="0"/>
              <a:t>ОПЕРАТИВНА ПРОГРАМА ОКОЛНА СРЕДА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5" y="1188719"/>
            <a:ext cx="9174621" cy="53734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Финансовият ресурс за стратегиите за ВОМР по ОПОС е в размер на безвъзмездната финансова помощ от приоритетна ос 3 “Натура 2000 и биоразнообразие” на ОПОС 2014 – 2020 г. За втора покана по подмярка 19.2 са заделени 34 910 789 лева.</a:t>
            </a:r>
          </a:p>
          <a:p>
            <a:pPr marL="0" indent="0">
              <a:buNone/>
            </a:pPr>
            <a:r>
              <a:rPr lang="ru-RU" dirty="0"/>
              <a:t>Безвъзмездна финансова помощ (БФП) по проектите е до 100% от общите допустими разходи;</a:t>
            </a:r>
          </a:p>
          <a:p>
            <a:pPr marL="0" indent="0">
              <a:buNone/>
            </a:pPr>
            <a:r>
              <a:rPr lang="ru-RU" dirty="0"/>
              <a:t>Максимален размер на БФП за изпълнение на дадена дейност е до 60 евро за 1 хектар. </a:t>
            </a:r>
            <a:r>
              <a:rPr lang="ru-RU" b="1" dirty="0"/>
              <a:t>ВАЖНО! Допустимите дейности за финансиране по линия на ОПОС не са компенсаторни плащания.</a:t>
            </a:r>
          </a:p>
          <a:p>
            <a:pPr marL="0" indent="0">
              <a:buNone/>
            </a:pPr>
            <a:r>
              <a:rPr lang="ru-RU" dirty="0"/>
              <a:t>Допустими бенефициенти: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Юридически лица с нестопанска цел, регистрирани по Закона за юридическите лица с нестопанска цел за осъществяване на общественополезна дейност със седалище и адрес на управление на територията на МИГ</a:t>
            </a:r>
            <a:r>
              <a:rPr lang="ru-RU" dirty="0" smtClean="0"/>
              <a:t>. </a:t>
            </a:r>
            <a:r>
              <a:rPr lang="ru-RU" b="1" dirty="0" smtClean="0"/>
              <a:t>ВАЖНО! МИГ НЕ Е ДОПУСТИМ БЕНЕФИЦИЕНТ!</a:t>
            </a:r>
            <a:endParaRPr lang="ru-RU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Общини </a:t>
            </a:r>
            <a:r>
              <a:rPr lang="ru-RU" dirty="0"/>
              <a:t>със седалище и адрес на управление на територията на действие на МИГ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595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88" y="609600"/>
            <a:ext cx="8320413" cy="670560"/>
          </a:xfrm>
        </p:spPr>
        <p:txBody>
          <a:bodyPr>
            <a:normAutofit/>
          </a:bodyPr>
          <a:lstStyle/>
          <a:p>
            <a:r>
              <a:rPr lang="ru-RU" sz="2400" dirty="0"/>
              <a:t>ОПЕРАТИВНА ПРОГРАМА ОКОЛНА СРЕДА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188720"/>
            <a:ext cx="8596668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Основните </a:t>
            </a:r>
            <a:r>
              <a:rPr lang="ru-RU" dirty="0"/>
              <a:t>допустими дейности са: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 подобряване на природозащитното състояние на видове в “неблагоприятно-незадоволително“ състояние;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Извършване на преки консервационни дейности за видове;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Изграждане/реконструкция/рехабилитация на инфраструктура, необходима за подобряване на природозащитното състояние на видовете.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ВАЖНО! Включените в стратегията за ВОМР дейности по ОПОС 2014 – 2020 г. трябва да имат ясен принос към изпълнение на специфичните цели на програмата и на стратегията и задължително трябва да произтичат от включения в стратегиите за ВОМР анализ на територията, очертаващ необходимостта от финансиране по ОПОС 2014-2020 г., както и да отговарят на целите на стратегията.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Не е допустимо изграждане/рехабилитация/реконструкция на друга инфраструктура, която няма пряко въздействие върху видовете/местообитанията на тези видове като напр. екопътеки и посетителски центрове и др. подобни.</a:t>
            </a:r>
          </a:p>
        </p:txBody>
      </p:sp>
    </p:spTree>
    <p:extLst>
      <p:ext uri="{BB962C8B-B14F-4D97-AF65-F5344CB8AC3E}">
        <p14:creationId xmlns:p14="http://schemas.microsoft.com/office/powerpoint/2010/main" val="31192809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62" y="609600"/>
            <a:ext cx="8346539" cy="67056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ОПЕРАТИВНА ПРОГРАМА НАУКА И ОБРАЗОВАНИЕ ЗА ИНТЕЛИГЕНТЕН РАСТЕЖ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476102"/>
            <a:ext cx="8596668" cy="4715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Основни направления на дейностите по ОП НОИР при прилагането на подхода </a:t>
            </a:r>
          </a:p>
          <a:p>
            <a:pPr marL="0" indent="0">
              <a:buNone/>
            </a:pPr>
            <a:r>
              <a:rPr lang="ru-RU" dirty="0"/>
              <a:t>ВОМР са:</a:t>
            </a:r>
          </a:p>
          <a:p>
            <a:pPr>
              <a:buFont typeface="+mj-lt"/>
              <a:buAutoNum type="arabicPeriod"/>
            </a:pPr>
            <a:r>
              <a:rPr lang="ru-RU" dirty="0"/>
              <a:t>Повишаване на качеството и подобряване на достъпа до училищно образование в малките населени </a:t>
            </a:r>
            <a:r>
              <a:rPr lang="ru-RU" dirty="0" smtClean="0"/>
              <a:t>места; 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dirty="0"/>
              <a:t>Интеграция на деца и ученици от етническите малцинства и маргинализираните общности, както и тези потърсили и получили международна </a:t>
            </a:r>
            <a:r>
              <a:rPr lang="ru-RU" dirty="0" smtClean="0"/>
              <a:t>закрила; 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dirty="0"/>
              <a:t>Намаляване броя на необхванатите от образователната система, на отпадащите и на преждевременно напусналите </a:t>
            </a:r>
            <a:r>
              <a:rPr lang="ru-RU" dirty="0" smtClean="0"/>
              <a:t>училище.</a:t>
            </a:r>
          </a:p>
          <a:p>
            <a:pPr marL="0" indent="0">
              <a:buNone/>
            </a:pPr>
            <a:r>
              <a:rPr lang="ru-RU" dirty="0"/>
              <a:t>Максималният размер на общия публичен принос във финансовия план на една стратегия за ВОМР от ОП НОИР ще бъде в размер на левовата равностойност на 500 000 евро; </a:t>
            </a:r>
          </a:p>
          <a:p>
            <a:pPr marL="0" indent="0">
              <a:buNone/>
            </a:pPr>
            <a:r>
              <a:rPr lang="ru-RU" dirty="0"/>
              <a:t>Максималният размер на допустимите разходи за 1 проект към стратегия за ВОМР ще бъде равен на левовата равностойност на 200 000 евро. 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121739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62" y="609600"/>
            <a:ext cx="8346539" cy="6705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ПРОГРАМА ЗА РАЗВИТИЕ НА СЕЛСКИТЕ РАЙОНИ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476102"/>
            <a:ext cx="8596668" cy="4715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Основни </a:t>
            </a:r>
            <a:r>
              <a:rPr lang="ru-RU" dirty="0" smtClean="0"/>
              <a:t>мерки:</a:t>
            </a:r>
          </a:p>
          <a:p>
            <a:r>
              <a:rPr lang="ru-RU" dirty="0" smtClean="0"/>
              <a:t>Мярка 4 – Инвестиции в материални активи (подмярка 4.1 и подмярка 4.2) – подобряване на икономическата стойност на стопанствата и предприятията, инвестиции за подобряване на околната среда, материални и нематериални активи, съхранение и преработка на земеделска продукция, и др.;</a:t>
            </a:r>
          </a:p>
          <a:p>
            <a:r>
              <a:rPr lang="ru-RU" dirty="0" smtClean="0"/>
              <a:t>Мярка 6 – Развитие на стопанства и предприятия  (подмярка 6.4) – развитие на туризъм, производство или продажба на неземеделски продукти, развитие на услуги във всички сектори, развитие на занаяти, производство на енергия от ВЕИ и др.;</a:t>
            </a:r>
          </a:p>
          <a:p>
            <a:r>
              <a:rPr lang="ru-RU" dirty="0" smtClean="0"/>
              <a:t>Мярка 7 – Основни услуги и обновяване на селата в селските райони – развитие на инфраструктура, местни услуги, културно и природно наследство;</a:t>
            </a:r>
          </a:p>
          <a:p>
            <a:r>
              <a:rPr lang="ru-RU" dirty="0" smtClean="0"/>
              <a:t>Мярка 8 – Инвестиции в горски територии, развитие и подобряване на жизнеспособността на горите;</a:t>
            </a:r>
          </a:p>
          <a:p>
            <a:endParaRPr lang="ru-RU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260278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БЛАГОДАРЯ ЗА ВНИМАНИЕТО!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5050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50381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u="sng" dirty="0"/>
              <a:t>МЯРКА 4 ИНВЕСТИЦИИ В МАТЕРИАЛНИ АКТИВИ</a:t>
            </a:r>
          </a:p>
          <a:p>
            <a:pPr marL="0" indent="0" algn="just">
              <a:buNone/>
            </a:pPr>
            <a:r>
              <a:rPr lang="ru-RU" dirty="0"/>
              <a:t>Финансовата помощ е насочена към материални и нематериални инвестиции в земеделските стопанства и </a:t>
            </a:r>
            <a:r>
              <a:rPr lang="ru-RU" dirty="0" smtClean="0"/>
              <a:t>предприятията, преработващи </a:t>
            </a:r>
            <a:r>
              <a:rPr lang="ru-RU" dirty="0"/>
              <a:t>и добавящи стойност към земеделски продукти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u="sng" dirty="0"/>
              <a:t>Подмярка 4.1 „Инвестиции в земеделски стопанства“ </a:t>
            </a:r>
            <a:r>
              <a:rPr lang="ru-RU" dirty="0"/>
              <a:t>– условията и редът за прилагане на подмярката са уредени в </a:t>
            </a:r>
            <a:r>
              <a:rPr lang="ru-RU" dirty="0" smtClean="0"/>
              <a:t>Наредба № </a:t>
            </a:r>
            <a:r>
              <a:rPr lang="ru-RU" dirty="0"/>
              <a:t>9 от 21.03.2015г. на МЗХ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Цел на подмярката: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Повишаване конкурентоспособността на земеделието в Република България чрез: </a:t>
            </a:r>
            <a:endParaRPr lang="ru-RU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1. преструктуриране </a:t>
            </a:r>
            <a:r>
              <a:rPr lang="ru-RU" dirty="0"/>
              <a:t>и развитие на </a:t>
            </a:r>
            <a:r>
              <a:rPr lang="ru-RU" dirty="0" smtClean="0"/>
              <a:t>наличните материални </a:t>
            </a:r>
            <a:r>
              <a:rPr lang="ru-RU" dirty="0"/>
              <a:t>мощности в стопанствата; 2. насърчаване въвеждането на нови технологии в производството и модернизация на </a:t>
            </a:r>
            <a:r>
              <a:rPr lang="ru-RU" dirty="0" smtClean="0"/>
              <a:t>физическия капитал</a:t>
            </a:r>
            <a:r>
              <a:rPr lang="ru-RU" dirty="0"/>
              <a:t>; </a:t>
            </a:r>
            <a:endParaRPr lang="ru-RU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3. опазване </a:t>
            </a:r>
            <a:r>
              <a:rPr lang="ru-RU" dirty="0"/>
              <a:t>на компонентите на околната среда; </a:t>
            </a:r>
            <a:endParaRPr lang="ru-RU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4</a:t>
            </a:r>
            <a:r>
              <a:rPr lang="ru-RU" dirty="0"/>
              <a:t>. спазване стандартите на Европейския съюз (ЕС) и подобряване на условията в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земеделските стопанства; </a:t>
            </a:r>
            <a:endParaRPr lang="ru-RU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5</a:t>
            </a:r>
            <a:r>
              <a:rPr lang="ru-RU" dirty="0"/>
              <a:t>. насърчаване на сътрудничеството между земеделските стопани.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4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50381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u="sng" dirty="0"/>
              <a:t>Кой може да кандидатства?</a:t>
            </a:r>
          </a:p>
          <a:p>
            <a:pPr marL="0" indent="0" algn="just">
              <a:buNone/>
            </a:pPr>
            <a:r>
              <a:rPr lang="ru-RU" dirty="0"/>
              <a:t>1. Земеделски стопани, които към датата на подаване на заявлението за подпомагане отговарят на следните условия:</a:t>
            </a:r>
          </a:p>
          <a:p>
            <a:pPr marL="0" indent="0" algn="just">
              <a:buNone/>
            </a:pPr>
            <a:r>
              <a:rPr lang="ru-RU" dirty="0"/>
              <a:t> регистрирани са като земеделски стопани съгласно чл. 7, ал. 1 от Закона за подпомагане на земеделските производители;</a:t>
            </a:r>
          </a:p>
          <a:p>
            <a:pPr marL="0" indent="0" algn="just">
              <a:buNone/>
            </a:pPr>
            <a:r>
              <a:rPr lang="ru-RU" dirty="0"/>
              <a:t> минималният стандартен производствен обем на земеделското им стопанство е не по-малко от левовата равностойност на 8000 евро;</a:t>
            </a:r>
          </a:p>
          <a:p>
            <a:pPr marL="0" indent="0" algn="just">
              <a:buNone/>
            </a:pPr>
            <a:r>
              <a:rPr lang="ru-RU" dirty="0"/>
              <a:t> ако са юридически лица, трябва да са:</a:t>
            </a:r>
          </a:p>
          <a:p>
            <a:pPr marL="0" indent="0" algn="just">
              <a:buNone/>
            </a:pPr>
            <a:r>
              <a:rPr lang="ru-RU" dirty="0"/>
              <a:t>а) получили за предходната или текущата финансова година приход от земеделски дейности или участие и подпомагане по схемата за единно плащане на площ, включително приход от получена публична финансова помощ, директно свързана с извършването на тези дейности, или приход от преработка на земеделска продукция или услуги, директно свързани със земеделски дейности, или получена публична финансова помощ;</a:t>
            </a:r>
          </a:p>
          <a:p>
            <a:pPr marL="0" indent="0" algn="just">
              <a:buNone/>
            </a:pPr>
            <a:r>
              <a:rPr lang="ru-RU" dirty="0"/>
              <a:t>б) регистрирани по Търговския закон, Закона за кооперациите, Закона за вероизповеданията или създадени по Закона за Селскостопанската академия.</a:t>
            </a:r>
          </a:p>
          <a:p>
            <a:pPr marL="0" indent="0" algn="just">
              <a:buNone/>
            </a:pPr>
            <a:r>
              <a:rPr lang="ru-RU" dirty="0"/>
              <a:t>2. Признати групи производители и признати организации на производители на земеделски продукти или такива, одобрени за финансова помощ по мярка 9 "Учредяване на групи и организации на производители" от ПРСР 2014 - 2020 г.</a:t>
            </a:r>
          </a:p>
          <a:p>
            <a:pPr marL="0" indent="0" algn="just">
              <a:buNone/>
            </a:pPr>
            <a:r>
              <a:rPr lang="ru-RU" dirty="0"/>
              <a:t>За подпомагане само за проекти за колективни инвестиции могат да кандидатстват и юридически лица, регистрирани по Търговския закон и/или Закона за кооперациите, които включват най-малко 6 лица и са извън посочените в т.1 и т. 2.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431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503816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u="sng" dirty="0"/>
              <a:t>Допустими дейности и разходи:</a:t>
            </a:r>
          </a:p>
          <a:p>
            <a:pPr marL="0" indent="0" algn="just">
              <a:buNone/>
            </a:pPr>
            <a:r>
              <a:rPr lang="ru-RU" dirty="0"/>
              <a:t>По подмярка 4.1. "Инвестиции в земеделските стопанства" се подпомагат проекти, които водят до подобряване на цялостната дейност на земеделското стопанство чрез:</a:t>
            </a:r>
          </a:p>
          <a:p>
            <a:pPr marL="0" indent="0" algn="just">
              <a:buNone/>
            </a:pPr>
            <a:r>
              <a:rPr lang="ru-RU" dirty="0"/>
              <a:t>1. Внедряване на нови продукти, процеси и технологии и обновяване на наличните производствени материални и/или нематериални активи; или</a:t>
            </a:r>
          </a:p>
          <a:p>
            <a:pPr marL="0" indent="0" algn="just">
              <a:buNone/>
            </a:pPr>
            <a:r>
              <a:rPr lang="ru-RU" dirty="0"/>
              <a:t>2. Насърчаване на сътрудничеството с производителите и преработвателите на земеделски продукти; или</a:t>
            </a:r>
          </a:p>
          <a:p>
            <a:pPr marL="0" indent="0" algn="just">
              <a:buNone/>
            </a:pPr>
            <a:r>
              <a:rPr lang="ru-RU" dirty="0"/>
              <a:t>3. Опазване на компонентите на околната среда, включително с намаляване на вредните емисии и отпадъци; или</a:t>
            </a:r>
          </a:p>
          <a:p>
            <a:pPr marL="0" indent="0" algn="just">
              <a:buNone/>
            </a:pPr>
            <a:r>
              <a:rPr lang="ru-RU" dirty="0"/>
              <a:t>4. Повишаване на енергийната ефективност в земеделските стопанства; и/или</a:t>
            </a:r>
          </a:p>
          <a:p>
            <a:pPr marL="0" indent="0" algn="just">
              <a:buNone/>
            </a:pPr>
            <a:r>
              <a:rPr lang="ru-RU" dirty="0"/>
              <a:t>5. Подобряване условията на труд, подобряване на хигиенните, ветеринарните, фитосанитарните, екологичните и други условия на производство; или</a:t>
            </a:r>
          </a:p>
          <a:p>
            <a:pPr marL="0" indent="0" algn="just">
              <a:buNone/>
            </a:pPr>
            <a:r>
              <a:rPr lang="ru-RU" dirty="0"/>
              <a:t>6. Подобряване качеството на произвежданите земеделски продукти; или</a:t>
            </a:r>
          </a:p>
          <a:p>
            <a:pPr marL="0" indent="0" algn="just">
              <a:buNone/>
            </a:pPr>
            <a:r>
              <a:rPr lang="ru-RU" dirty="0"/>
              <a:t>7. Осигуряване на възможностите за производство на биологични земеделски продукти.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35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50381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/>
              <a:t>Финансова помощ се предоставя на:</a:t>
            </a:r>
          </a:p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dirty="0" smtClean="0"/>
              <a:t>Земеделски </a:t>
            </a:r>
            <a:r>
              <a:rPr lang="ru-RU" dirty="0"/>
              <a:t>стопани за инвестиции в техните стопанства, пряко свързани с една или няколко от дейностите по първично селскостопанско производство и съхранение само на собствени земеделски продукти, както и подготовка на продукцията за продажба;</a:t>
            </a:r>
          </a:p>
          <a:p>
            <a:pPr marL="0" indent="0" algn="just">
              <a:buNone/>
            </a:pPr>
            <a:r>
              <a:rPr lang="ru-RU" dirty="0"/>
              <a:t>2. </a:t>
            </a:r>
            <a:r>
              <a:rPr lang="ru-RU" dirty="0" smtClean="0"/>
              <a:t>Признати </a:t>
            </a:r>
            <a:r>
              <a:rPr lang="ru-RU" dirty="0"/>
              <a:t>групи или организации на производители за инвестиции, които са от полза на цялата група или организация на производители и са свързани с основната земеделска дейност по производство и/или съхранение на земеделски продукти, произведени </a:t>
            </a:r>
            <a:r>
              <a:rPr lang="ru-RU" dirty="0" smtClean="0"/>
              <a:t>от техните </a:t>
            </a:r>
            <a:r>
              <a:rPr lang="ru-RU" dirty="0"/>
              <a:t>членове, както и с подготовка на продукцията за </a:t>
            </a:r>
            <a:r>
              <a:rPr lang="ru-RU" dirty="0" smtClean="0"/>
              <a:t>продажба;</a:t>
            </a:r>
          </a:p>
          <a:p>
            <a:pPr marL="0" indent="0" algn="just">
              <a:buNone/>
            </a:pPr>
            <a:endParaRPr lang="ru-RU" i="1" dirty="0" smtClean="0"/>
          </a:p>
          <a:p>
            <a:pPr marL="0" indent="0" algn="just">
              <a:buNone/>
            </a:pPr>
            <a:r>
              <a:rPr lang="ru-RU" i="1" dirty="0" smtClean="0"/>
              <a:t>Максималният </a:t>
            </a:r>
            <a:r>
              <a:rPr lang="ru-RU" i="1" dirty="0"/>
              <a:t>размер на допустимите разходи за един проект, при кандидатстване към </a:t>
            </a:r>
            <a:r>
              <a:rPr lang="ru-RU" i="1" dirty="0" smtClean="0"/>
              <a:t>Стратегия </a:t>
            </a:r>
            <a:r>
              <a:rPr lang="ru-RU" i="1" dirty="0"/>
              <a:t>за водено от общностите местно развитие, е левовата равностойност на 200 000 евро, освен ако в стратегията не е предвидена по-ниска стойност. </a:t>
            </a:r>
            <a:r>
              <a:rPr lang="ru-RU" dirty="0"/>
              <a:t>	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358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90C226"/>
                </a:solidFill>
              </a:rPr>
              <a:t>ПРОГРАМА ЗА РАЗВИТИЕ НА СЕЛСКИТЕ РАЙОНИ 2014-2020г.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7787"/>
            <a:ext cx="8950761" cy="49485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u="sng" dirty="0"/>
              <a:t>Финансови условия:</a:t>
            </a:r>
          </a:p>
          <a:p>
            <a:pPr marL="0" indent="0" algn="just">
              <a:buNone/>
            </a:pPr>
            <a:r>
              <a:rPr lang="ru-RU" dirty="0"/>
              <a:t>1. Финансовата помощ за одобрени проекти е в размер 50 на сто от общия размер на допустимите за финансово подпомагане разходи.</a:t>
            </a:r>
          </a:p>
          <a:p>
            <a:pPr marL="0" indent="0" algn="just">
              <a:buNone/>
            </a:pPr>
            <a:r>
              <a:rPr lang="ru-RU" dirty="0"/>
              <a:t>2. Финансовата помощ се увеличава с 10 на сто за:</a:t>
            </a:r>
          </a:p>
          <a:p>
            <a:pPr marL="0" indent="0" algn="just">
              <a:buNone/>
            </a:pPr>
            <a:r>
              <a:rPr lang="ru-RU" dirty="0"/>
              <a:t>1. проекти, представени от млади земеделски стопани;</a:t>
            </a:r>
          </a:p>
          <a:p>
            <a:pPr marL="0" indent="0" algn="just">
              <a:buNone/>
            </a:pPr>
            <a:r>
              <a:rPr lang="ru-RU" dirty="0"/>
              <a:t>2. интегрирани проекти, включително и такива, свързани със сливания на организации на производителите;</a:t>
            </a:r>
          </a:p>
          <a:p>
            <a:pPr marL="0" indent="0" algn="just">
              <a:buNone/>
            </a:pPr>
            <a:r>
              <a:rPr lang="ru-RU" dirty="0"/>
              <a:t>3. проекти, които се изпълняват в обхвата на необлагодетелствани райони;</a:t>
            </a:r>
          </a:p>
          <a:p>
            <a:pPr marL="0" indent="0" algn="just">
              <a:buNone/>
            </a:pPr>
            <a:r>
              <a:rPr lang="ru-RU" dirty="0"/>
              <a:t>4. проекти за колективни инвестиции, представени от юридически лица, включващи от 6 до 10 земеделски стопани.</a:t>
            </a:r>
          </a:p>
          <a:p>
            <a:pPr marL="0" indent="0" algn="just">
              <a:buNone/>
            </a:pPr>
            <a:r>
              <a:rPr lang="ru-RU" dirty="0"/>
              <a:t>3. Финансовата помощ се увеличава с 15 на сто за инвестиции, изцяло свързани с изпълнявани от кандидата ангажименти по мярка 11 "Биологично земеделие" от ПРСР 2014 - 2020 г. или сходни ангажименти по мярка 214 "Агроекологични плащания", направление "Биологично земеделие" от ПРСР 2007 - 2013 г.</a:t>
            </a:r>
          </a:p>
          <a:p>
            <a:pPr marL="0" indent="0" algn="just">
              <a:buNone/>
            </a:pPr>
            <a:r>
              <a:rPr lang="ru-RU" dirty="0"/>
              <a:t>4. Финансовата помощ се увеличава с 20 на сто за проекти за колективни инвестиции, представени от юридически лица, включващи над 10 земеделски стопани и/или групи/организации на производители.</a:t>
            </a:r>
          </a:p>
          <a:p>
            <a:pPr marL="0" indent="0" algn="just">
              <a:buNone/>
            </a:pPr>
            <a:r>
              <a:rPr lang="ru-RU" dirty="0"/>
              <a:t>Максималният размер на финансовата помощ за проект, отговарящ на повече от едно условие по т. 2 и т. 3 е не повече от 70 на сто от общия размер на допустимите за финансово подпомагане разходи</a:t>
            </a:r>
          </a:p>
          <a:p>
            <a:pPr marL="0" indent="0" algn="just">
              <a:buNone/>
            </a:pPr>
            <a:r>
              <a:rPr lang="ru-RU" dirty="0"/>
              <a:t>Максималният размер на финансовата помощ за проект за колективни инвестиции, представен от един кандидат/ползвател на финансова помощ, отговарящ на повече от едно от условията по т. 2, 3 и 4, е не повече от 90 на сто от общия размер на допустимите за финансово подпомагане разходи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9140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681</TotalTime>
  <Words>7193</Words>
  <Application>Microsoft Office PowerPoint</Application>
  <PresentationFormat>Widescreen</PresentationFormat>
  <Paragraphs>409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Century Gothic</vt:lpstr>
      <vt:lpstr>Trebuchet MS</vt:lpstr>
      <vt:lpstr>Wingdings</vt:lpstr>
      <vt:lpstr>Wingdings 3</vt:lpstr>
      <vt:lpstr>Facet</vt:lpstr>
      <vt:lpstr>Водено от общностите местно развитие  Възможности за многофондово прилагане на подхода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 2014-2020г.</vt:lpstr>
      <vt:lpstr>ПРОГРАМА ЗА РАЗВИТИЕ НА СЕЛСКИТЕ РАЙОНИ</vt:lpstr>
      <vt:lpstr>ОПЕРАТИВНА ПРОГРАМА ИНОВАЦИИ И КОНКУРЕНТОСПОСОБНОСТ </vt:lpstr>
      <vt:lpstr>РЕЗУЛТАТИ ПРИ ПРИЛАГАНЕ НА ВОМР ПО ОПИК</vt:lpstr>
      <vt:lpstr>ОПЕРАТИВНА ПРОГРАМА ИНОВАЦИИ И КОНКУРЕНТОСПОСОБНОСТ </vt:lpstr>
      <vt:lpstr>ОПЕРАТИВНА ПРОГРАМА ИНОВАЦИИ И КОНКУРЕНТОСПОСОБНОСТ</vt:lpstr>
      <vt:lpstr>ОПЕРАТИВНА ПРОГРАМА ИНОВАЦИИ И КОНКУРЕНТОСПОСОБНОСТ</vt:lpstr>
      <vt:lpstr>ОПЕРАТИВНА ПРОГРАМА ИНОВАЦИИ И КОНКУРЕНТОСПОСОБНОСТ</vt:lpstr>
      <vt:lpstr>ОПЕРАТИВНА ПРОГРАМА ИНОВАЦИИ И КОНКУРЕНТОСПОСОБНОСТ</vt:lpstr>
      <vt:lpstr>ОПЕРАТИВНА ПРОГРАМА ИНОВАЦИИ И КОНКУРЕНТОСПОСОБНОСТ</vt:lpstr>
      <vt:lpstr>ОПЕРАТИВНА ПРОГРАМА ИНОВАЦИИ И КОНКУРЕНТОСПОСОБНОСТ</vt:lpstr>
      <vt:lpstr>ОПЕРАТИВНА ПРОГРАМА ИНОВАЦИИ И КОНКУРЕНТОСПОСОБНОСТ</vt:lpstr>
      <vt:lpstr>ОПЕРАТИВНА ПРОГРАМА ИНОВАЦИИ И КОНКУРЕНТОСПОСОБНОСТ</vt:lpstr>
      <vt:lpstr>ОПЕРАТИВНА ПРОГРАМА ИНОВАЦИИ И КОНКУРЕНТОСПОСОБНОСТ</vt:lpstr>
      <vt:lpstr>ОПЕРАТИВНА ПРОГРАМА РАЗВИТИЕ НА ЧОВЕШКИТЕ РЕСУРСИ </vt:lpstr>
      <vt:lpstr>ОПЕРАТИВНА ПРОГРАМА РАЗВИТИЕ НА ЧОВЕШКИТЕ РЕСУРСИ </vt:lpstr>
      <vt:lpstr>ОПЕРАТИВНА ПРОГРАМА РАЗВИТИЕ НА ЧОВЕШКИТЕ РЕСУРСИ </vt:lpstr>
      <vt:lpstr>ОПЕРАТИВНА ПРОГРАМА РАЗВИТИЕ НА ЧОВЕШКИТЕ РЕСУРСИ </vt:lpstr>
      <vt:lpstr>ПРОГРАМА ЗА МОРСКО ДЕЛО И РИБАРСТВО</vt:lpstr>
      <vt:lpstr>ПРОГРАМА ЗА МОРСКО ДЕЛО И РИБАРСТВО</vt:lpstr>
      <vt:lpstr>ОПЕРАТИВНА ПРОГРАМА ОКОЛНА СРЕДА</vt:lpstr>
      <vt:lpstr>ОПЕРАТИВНА ПРОГРАМА ОКОЛНА СРЕДА</vt:lpstr>
      <vt:lpstr>ОПЕРАТИВНА ПРОГРАМА НАУКА И ОБРАЗОВАНИЕ ЗА ИНТЕЛИГЕНТЕН РАСТЕЖ</vt:lpstr>
      <vt:lpstr>ПРОГРАМА ЗА РАЗВИТИЕ НА СЕЛСКИТЕ РАЙОНИ</vt:lpstr>
      <vt:lpstr>  БЛАГОДАРЯ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Водено от общностите местно развитие  Възможности за многофондово прилагане на подхода</dc:title>
  <dc:creator>Lenovo</dc:creator>
  <cp:lastModifiedBy>Windows User</cp:lastModifiedBy>
  <cp:revision>48</cp:revision>
  <dcterms:created xsi:type="dcterms:W3CDTF">2016-10-02T14:09:33Z</dcterms:created>
  <dcterms:modified xsi:type="dcterms:W3CDTF">2016-11-28T15:29:24Z</dcterms:modified>
</cp:coreProperties>
</file>